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7"/>
  </p:notesMasterIdLst>
  <p:sldIdLst>
    <p:sldId id="265" r:id="rId2"/>
    <p:sldId id="323" r:id="rId3"/>
    <p:sldId id="325" r:id="rId4"/>
    <p:sldId id="326" r:id="rId5"/>
    <p:sldId id="328" r:id="rId6"/>
    <p:sldId id="342" r:id="rId7"/>
    <p:sldId id="404" r:id="rId8"/>
    <p:sldId id="357" r:id="rId9"/>
    <p:sldId id="442" r:id="rId10"/>
    <p:sldId id="443" r:id="rId11"/>
    <p:sldId id="444" r:id="rId12"/>
    <p:sldId id="445" r:id="rId13"/>
    <p:sldId id="446" r:id="rId14"/>
    <p:sldId id="344" r:id="rId15"/>
    <p:sldId id="349" r:id="rId16"/>
    <p:sldId id="376" r:id="rId17"/>
    <p:sldId id="405" r:id="rId18"/>
    <p:sldId id="407" r:id="rId19"/>
    <p:sldId id="410" r:id="rId20"/>
    <p:sldId id="411" r:id="rId21"/>
    <p:sldId id="417" r:id="rId22"/>
    <p:sldId id="418" r:id="rId23"/>
    <p:sldId id="419" r:id="rId24"/>
    <p:sldId id="421" r:id="rId25"/>
    <p:sldId id="422" r:id="rId26"/>
    <p:sldId id="447" r:id="rId27"/>
    <p:sldId id="423" r:id="rId28"/>
    <p:sldId id="424" r:id="rId29"/>
    <p:sldId id="448" r:id="rId30"/>
    <p:sldId id="428" r:id="rId31"/>
    <p:sldId id="429" r:id="rId32"/>
    <p:sldId id="433" r:id="rId33"/>
    <p:sldId id="434" r:id="rId34"/>
    <p:sldId id="435" r:id="rId35"/>
    <p:sldId id="44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269" autoAdjust="0"/>
  </p:normalViewPr>
  <p:slideViewPr>
    <p:cSldViewPr snapToGrid="0" snapToObjects="1">
      <p:cViewPr>
        <p:scale>
          <a:sx n="85" d="100"/>
          <a:sy n="85" d="100"/>
        </p:scale>
        <p:origin x="-32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25C21-09F6-8747-A488-1AA892EEEB6D}" type="datetimeFigureOut">
              <a:rPr lang="en-US" smtClean="0"/>
              <a:t>10/13/19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50A182-F080-BA40-A1F2-AB9B5BAA0E59}" type="slidenum">
              <a:rPr lang="en-US" smtClean="0"/>
              <a:t>‹#›</a:t>
            </a:fld>
            <a:endParaRPr lang="en-US"/>
          </a:p>
        </p:txBody>
      </p:sp>
    </p:spTree>
    <p:extLst>
      <p:ext uri="{BB962C8B-B14F-4D97-AF65-F5344CB8AC3E}">
        <p14:creationId xmlns:p14="http://schemas.microsoft.com/office/powerpoint/2010/main" val="13564236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4</a:t>
            </a:fld>
            <a:endParaRPr lang="en-US"/>
          </a:p>
        </p:txBody>
      </p:sp>
    </p:spTree>
    <p:extLst>
      <p:ext uri="{BB962C8B-B14F-4D97-AF65-F5344CB8AC3E}">
        <p14:creationId xmlns:p14="http://schemas.microsoft.com/office/powerpoint/2010/main" val="281686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27</a:t>
            </a:fld>
            <a:endParaRPr lang="en-US"/>
          </a:p>
        </p:txBody>
      </p:sp>
    </p:spTree>
    <p:extLst>
      <p:ext uri="{BB962C8B-B14F-4D97-AF65-F5344CB8AC3E}">
        <p14:creationId xmlns:p14="http://schemas.microsoft.com/office/powerpoint/2010/main" val="281737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Show </a:t>
            </a:r>
            <a:r>
              <a:rPr lang="en-US" i="1" dirty="0" smtClean="0"/>
              <a:t>The</a:t>
            </a:r>
            <a:r>
              <a:rPr lang="en-US" i="1" baseline="0" dirty="0" smtClean="0"/>
              <a:t> Room </a:t>
            </a:r>
            <a:r>
              <a:rPr lang="en-US" i="0" baseline="0" dirty="0" smtClean="0"/>
              <a:t>clip for Premise (1)</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i="0" baseline="0" dirty="0" smtClean="0"/>
              <a:t>“</a:t>
            </a:r>
            <a:r>
              <a:rPr lang="en-US" sz="1200" kern="1200" dirty="0" smtClean="0">
                <a:solidFill>
                  <a:schemeClr val="tx1"/>
                </a:solidFill>
                <a:effectLst/>
                <a:latin typeface="+mn-lt"/>
                <a:ea typeface="+mn-ea"/>
                <a:cs typeface="+mn-cs"/>
              </a:rPr>
              <a:t>Failure to warrant a prescribed response is one kind of aesthetic defect; for instance, the thriller that does not warrant a sudden and sharp feeling of excitement fails to this extent and on its own terms” (285</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t>
            </a:r>
            <a:r>
              <a:rPr lang="en-US" sz="1200" kern="1200" dirty="0" smtClean="0">
                <a:solidFill>
                  <a:schemeClr val="tx1"/>
                </a:solidFill>
                <a:effectLst/>
                <a:latin typeface="+mn-lt"/>
                <a:ea typeface="+mn-ea"/>
                <a:cs typeface="+mn-cs"/>
              </a:rPr>
              <a:t>Moralism shows only that a work’s aesthetically praiseworthy features can be rendered </a:t>
            </a:r>
            <a:r>
              <a:rPr lang="en-US" sz="1200" i="1" kern="1200" dirty="0" smtClean="0">
                <a:solidFill>
                  <a:schemeClr val="tx1"/>
                </a:solidFill>
                <a:effectLst/>
                <a:latin typeface="+mn-lt"/>
                <a:ea typeface="+mn-ea"/>
                <a:cs typeface="+mn-cs"/>
              </a:rPr>
              <a:t>inaccessible </a:t>
            </a:r>
            <a:r>
              <a:rPr lang="en-US" sz="1200" kern="1200" dirty="0" smtClean="0">
                <a:solidFill>
                  <a:schemeClr val="tx1"/>
                </a:solidFill>
                <a:effectLst/>
                <a:latin typeface="+mn-lt"/>
                <a:ea typeface="+mn-ea"/>
                <a:cs typeface="+mn-cs"/>
              </a:rPr>
              <a:t>by its moral flaws, not that a work’s moral flaws yield or amount to aesthetic blemishes” (286).</a:t>
            </a: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33</a:t>
            </a:fld>
            <a:endParaRPr lang="en-US"/>
          </a:p>
        </p:txBody>
      </p:sp>
    </p:spTree>
    <p:extLst>
      <p:ext uri="{BB962C8B-B14F-4D97-AF65-F5344CB8AC3E}">
        <p14:creationId xmlns:p14="http://schemas.microsoft.com/office/powerpoint/2010/main" val="322876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t>
            </a:r>
            <a:r>
              <a:rPr lang="en-US" sz="1200" kern="1200" dirty="0" smtClean="0">
                <a:solidFill>
                  <a:schemeClr val="tx1"/>
                </a:solidFill>
                <a:effectLst/>
                <a:latin typeface="+mn-lt"/>
                <a:ea typeface="+mn-ea"/>
                <a:cs typeface="+mn-cs"/>
              </a:rPr>
              <a:t>Moralism shows only that a work’s aesthetically praiseworthy features can be rendered </a:t>
            </a:r>
            <a:r>
              <a:rPr lang="en-US" sz="1200" i="1" kern="1200" dirty="0" smtClean="0">
                <a:solidFill>
                  <a:schemeClr val="tx1"/>
                </a:solidFill>
                <a:effectLst/>
                <a:latin typeface="+mn-lt"/>
                <a:ea typeface="+mn-ea"/>
                <a:cs typeface="+mn-cs"/>
              </a:rPr>
              <a:t>inaccessible </a:t>
            </a:r>
            <a:r>
              <a:rPr lang="en-US" sz="1200" kern="1200" dirty="0" smtClean="0">
                <a:solidFill>
                  <a:schemeClr val="tx1"/>
                </a:solidFill>
                <a:effectLst/>
                <a:latin typeface="+mn-lt"/>
                <a:ea typeface="+mn-ea"/>
                <a:cs typeface="+mn-cs"/>
              </a:rPr>
              <a:t>by its moral flaws, not that a work’s moral flaws yield or amount to aesthetic blemishes” (286).</a:t>
            </a: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34</a:t>
            </a:fld>
            <a:endParaRPr lang="en-US"/>
          </a:p>
        </p:txBody>
      </p:sp>
    </p:spTree>
    <p:extLst>
      <p:ext uri="{BB962C8B-B14F-4D97-AF65-F5344CB8AC3E}">
        <p14:creationId xmlns:p14="http://schemas.microsoft.com/office/powerpoint/2010/main" val="608056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t>
            </a:r>
            <a:r>
              <a:rPr lang="en-US" sz="1200" kern="1200" dirty="0" smtClean="0">
                <a:solidFill>
                  <a:schemeClr val="tx1"/>
                </a:solidFill>
                <a:effectLst/>
                <a:latin typeface="+mn-lt"/>
                <a:ea typeface="+mn-ea"/>
                <a:cs typeface="+mn-cs"/>
              </a:rPr>
              <a:t>Moralism shows only that a work’s aesthetically praiseworthy features can be rendered </a:t>
            </a:r>
            <a:r>
              <a:rPr lang="en-US" sz="1200" i="1" kern="1200" dirty="0" smtClean="0">
                <a:solidFill>
                  <a:schemeClr val="tx1"/>
                </a:solidFill>
                <a:effectLst/>
                <a:latin typeface="+mn-lt"/>
                <a:ea typeface="+mn-ea"/>
                <a:cs typeface="+mn-cs"/>
              </a:rPr>
              <a:t>inaccessible </a:t>
            </a:r>
            <a:r>
              <a:rPr lang="en-US" sz="1200" kern="1200" dirty="0" smtClean="0">
                <a:solidFill>
                  <a:schemeClr val="tx1"/>
                </a:solidFill>
                <a:effectLst/>
                <a:latin typeface="+mn-lt"/>
                <a:ea typeface="+mn-ea"/>
                <a:cs typeface="+mn-cs"/>
              </a:rPr>
              <a:t>by its moral flaws, not that a work’s moral flaws yield or amount to aesthetic blemishes” (286).</a:t>
            </a: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35</a:t>
            </a:fld>
            <a:endParaRPr lang="en-US"/>
          </a:p>
        </p:txBody>
      </p:sp>
    </p:spTree>
    <p:extLst>
      <p:ext uri="{BB962C8B-B14F-4D97-AF65-F5344CB8AC3E}">
        <p14:creationId xmlns:p14="http://schemas.microsoft.com/office/powerpoint/2010/main" val="4217342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Leo Tolstoy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t>
            </a:r>
            <a:r>
              <a:rPr lang="en-US" sz="1200" kern="1200" dirty="0" smtClean="0">
                <a:solidFill>
                  <a:schemeClr val="tx1"/>
                </a:solidFill>
                <a:effectLst/>
                <a:latin typeface="+mn-lt"/>
                <a:ea typeface="+mn-ea"/>
                <a:cs typeface="+mn-cs"/>
              </a:rPr>
              <a:t>we praise works for a wide variety of features, such as their beauty, unity, complexity, profundity, etc., features which may have no necessary relation to morality” (433</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8</a:t>
            </a:fld>
            <a:endParaRPr lang="en-US"/>
          </a:p>
        </p:txBody>
      </p:sp>
    </p:spTree>
    <p:extLst>
      <p:ext uri="{BB962C8B-B14F-4D97-AF65-F5344CB8AC3E}">
        <p14:creationId xmlns:p14="http://schemas.microsoft.com/office/powerpoint/2010/main" val="3640477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“Some aesthetically good features of a work may depend on its moral flaws: for instance, Riefenstahl’s film is great not just because of the formal beauty of its images, but also because of the continuity of its political and aesthetic ideas, the unity of its form and content. ‘The moral defects of the film are not aesthetic blemishes, because they are inseparable from the work’s aesthetic value’ (Jacobson 1997: 192–3)” (436).</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“Moralists may sometimes seem to suppose that removing a moral flaw in a work would invariably lead to a better work, but there is no need for them to make so strong a claim” (436</a:t>
            </a:r>
            <a:r>
              <a:rPr lang="en-US" sz="1200" kern="1200" dirty="0" smtClean="0">
                <a:solidFill>
                  <a:schemeClr val="tx1"/>
                </a:solidFill>
                <a:effectLst/>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9</a:t>
            </a:fld>
            <a:endParaRPr lang="en-US"/>
          </a:p>
        </p:txBody>
      </p:sp>
    </p:spTree>
    <p:extLst>
      <p:ext uri="{BB962C8B-B14F-4D97-AF65-F5344CB8AC3E}">
        <p14:creationId xmlns:p14="http://schemas.microsoft.com/office/powerpoint/2010/main" val="2785011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19</a:t>
            </a:fld>
            <a:endParaRPr lang="en-US"/>
          </a:p>
        </p:txBody>
      </p:sp>
    </p:spTree>
    <p:extLst>
      <p:ext uri="{BB962C8B-B14F-4D97-AF65-F5344CB8AC3E}">
        <p14:creationId xmlns:p14="http://schemas.microsoft.com/office/powerpoint/2010/main" val="2171589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If the first sense, </a:t>
            </a:r>
            <a:r>
              <a:rPr lang="en-US" i="0" dirty="0" smtClean="0"/>
              <a:t>that</a:t>
            </a:r>
            <a:r>
              <a:rPr lang="en-US" i="1" dirty="0" smtClean="0"/>
              <a:t> isn’t</a:t>
            </a:r>
            <a:r>
              <a:rPr lang="en-US" dirty="0" smtClean="0"/>
              <a:t> an ethical flaw in the work.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By contrast, if a work is transgressive in the sense that it </a:t>
            </a:r>
            <a:r>
              <a:rPr lang="en-US" i="1" dirty="0" smtClean="0"/>
              <a:t>shares </a:t>
            </a:r>
            <a:r>
              <a:rPr lang="en-US" dirty="0" smtClean="0"/>
              <a:t>a morally bad point of view, why should we count it as an aesthetic merit?</a:t>
            </a:r>
          </a:p>
          <a:p>
            <a:pPr marL="171450" indent="-171450">
              <a:buFont typeface="Arial"/>
              <a:buChar cha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20</a:t>
            </a:fld>
            <a:endParaRPr lang="en-US"/>
          </a:p>
        </p:txBody>
      </p:sp>
    </p:spTree>
    <p:extLst>
      <p:ext uri="{BB962C8B-B14F-4D97-AF65-F5344CB8AC3E}">
        <p14:creationId xmlns:p14="http://schemas.microsoft.com/office/powerpoint/2010/main" val="3779808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“For instance, we can come to understand how bullying, and more generally evil acts, can be enjoyed and be seductive by reading a story that invites us to take up the bully’s perspective, to want the bullying to succeed and so to respond in ways that are immoral (Kieran 2003: 68–9)” (438).</a:t>
            </a: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21</a:t>
            </a:fld>
            <a:endParaRPr lang="en-US"/>
          </a:p>
        </p:txBody>
      </p:sp>
    </p:spTree>
    <p:extLst>
      <p:ext uri="{BB962C8B-B14F-4D97-AF65-F5344CB8AC3E}">
        <p14:creationId xmlns:p14="http://schemas.microsoft.com/office/powerpoint/2010/main" val="1990161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Make the</a:t>
            </a:r>
            <a:r>
              <a:rPr lang="en-US" baseline="0" dirty="0" smtClean="0"/>
              <a:t> point that immoralism collapses into cognitivism</a:t>
            </a: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22</a:t>
            </a:fld>
            <a:endParaRPr lang="en-US"/>
          </a:p>
        </p:txBody>
      </p:sp>
    </p:spTree>
    <p:extLst>
      <p:ext uri="{BB962C8B-B14F-4D97-AF65-F5344CB8AC3E}">
        <p14:creationId xmlns:p14="http://schemas.microsoft.com/office/powerpoint/2010/main" val="3178626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24</a:t>
            </a:fld>
            <a:endParaRPr lang="en-US"/>
          </a:p>
        </p:txBody>
      </p:sp>
    </p:spTree>
    <p:extLst>
      <p:ext uri="{BB962C8B-B14F-4D97-AF65-F5344CB8AC3E}">
        <p14:creationId xmlns:p14="http://schemas.microsoft.com/office/powerpoint/2010/main" val="1887744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25</a:t>
            </a:fld>
            <a:endParaRPr lang="en-US"/>
          </a:p>
        </p:txBody>
      </p:sp>
    </p:spTree>
    <p:extLst>
      <p:ext uri="{BB962C8B-B14F-4D97-AF65-F5344CB8AC3E}">
        <p14:creationId xmlns:p14="http://schemas.microsoft.com/office/powerpoint/2010/main" val="670802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Sunday, October 13, 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Sunday, October 13, 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Sunday, October 13, 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Sunday, October 13, 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autonomism.jpg"/>
          <p:cNvPicPr>
            <a:picLocks noChangeAspect="1"/>
          </p:cNvPicPr>
          <p:nvPr/>
        </p:nvPicPr>
        <p:blipFill>
          <a:blip r:embed="rId2">
            <a:alphaModFix amt="58000"/>
            <a:extLst>
              <a:ext uri="{28A0092B-C50C-407E-A947-70E740481C1C}">
                <a14:useLocalDpi xmlns:a14="http://schemas.microsoft.com/office/drawing/2010/main" val="0"/>
              </a:ext>
            </a:extLst>
          </a:blip>
          <a:stretch>
            <a:fillRect/>
          </a:stretch>
        </p:blipFill>
        <p:spPr>
          <a:xfrm>
            <a:off x="0" y="867757"/>
            <a:ext cx="9160656" cy="5588000"/>
          </a:xfrm>
          <a:prstGeom prst="rect">
            <a:avLst/>
          </a:prstGeom>
        </p:spPr>
      </p:pic>
      <p:sp>
        <p:nvSpPr>
          <p:cNvPr id="2" name="Title 1"/>
          <p:cNvSpPr>
            <a:spLocks noGrp="1"/>
          </p:cNvSpPr>
          <p:nvPr>
            <p:ph type="title"/>
          </p:nvPr>
        </p:nvSpPr>
        <p:spPr/>
        <p:txBody>
          <a:bodyPr/>
          <a:lstStyle/>
          <a:p>
            <a:r>
              <a:rPr lang="en-US" dirty="0" smtClean="0"/>
              <a:t>Autonomism</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6522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ARGUMENT FROM INSEPARABILITY</a:t>
            </a:r>
            <a:endParaRPr lang="en-US" sz="3800" dirty="0"/>
          </a:p>
        </p:txBody>
      </p:sp>
      <p:cxnSp>
        <p:nvCxnSpPr>
          <p:cNvPr id="6" name="Straight Arrow Connector 5"/>
          <p:cNvCxnSpPr/>
          <p:nvPr/>
        </p:nvCxnSpPr>
        <p:spPr>
          <a:xfrm flipH="1" flipV="1">
            <a:off x="3451140" y="3818083"/>
            <a:ext cx="968422" cy="69870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147079" y="3464388"/>
            <a:ext cx="608122" cy="369332"/>
          </a:xfrm>
          <a:prstGeom prst="rect">
            <a:avLst/>
          </a:prstGeom>
          <a:noFill/>
        </p:spPr>
        <p:txBody>
          <a:bodyPr wrap="none" rtlCol="0">
            <a:spAutoFit/>
          </a:bodyPr>
          <a:lstStyle/>
          <a:p>
            <a:pPr algn="ctr"/>
            <a:r>
              <a:rPr lang="en-US" dirty="0" smtClean="0"/>
              <a:t>kind</a:t>
            </a:r>
            <a:endParaRPr lang="en-US" dirty="0"/>
          </a:p>
        </p:txBody>
      </p:sp>
      <p:cxnSp>
        <p:nvCxnSpPr>
          <p:cNvPr id="8" name="Straight Arrow Connector 7"/>
          <p:cNvCxnSpPr>
            <a:stCxn id="7" idx="0"/>
          </p:cNvCxnSpPr>
          <p:nvPr/>
        </p:nvCxnSpPr>
        <p:spPr>
          <a:xfrm flipV="1">
            <a:off x="3451140" y="2305713"/>
            <a:ext cx="1065935" cy="11586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983266" y="3450128"/>
            <a:ext cx="1172805" cy="369332"/>
          </a:xfrm>
          <a:prstGeom prst="rect">
            <a:avLst/>
          </a:prstGeom>
          <a:noFill/>
        </p:spPr>
        <p:txBody>
          <a:bodyPr wrap="none" rtlCol="0">
            <a:spAutoFit/>
          </a:bodyPr>
          <a:lstStyle/>
          <a:p>
            <a:pPr algn="ctr"/>
            <a:r>
              <a:rPr lang="en-US" dirty="0" smtClean="0"/>
              <a:t>deceptive</a:t>
            </a:r>
          </a:p>
        </p:txBody>
      </p:sp>
      <p:sp>
        <p:nvSpPr>
          <p:cNvPr id="10" name="TextBox 9"/>
          <p:cNvSpPr txBox="1"/>
          <p:nvPr/>
        </p:nvSpPr>
        <p:spPr>
          <a:xfrm>
            <a:off x="5351662" y="3464388"/>
            <a:ext cx="966994" cy="369332"/>
          </a:xfrm>
          <a:prstGeom prst="rect">
            <a:avLst/>
          </a:prstGeom>
          <a:noFill/>
        </p:spPr>
        <p:txBody>
          <a:bodyPr wrap="none" rtlCol="0">
            <a:spAutoFit/>
          </a:bodyPr>
          <a:lstStyle/>
          <a:p>
            <a:pPr algn="ctr"/>
            <a:r>
              <a:rPr lang="en-US" dirty="0" smtClean="0"/>
              <a:t>F, G, …</a:t>
            </a:r>
          </a:p>
        </p:txBody>
      </p:sp>
      <p:cxnSp>
        <p:nvCxnSpPr>
          <p:cNvPr id="12" name="Straight Arrow Connector 11"/>
          <p:cNvCxnSpPr/>
          <p:nvPr/>
        </p:nvCxnSpPr>
        <p:spPr>
          <a:xfrm>
            <a:off x="3684361" y="3671222"/>
            <a:ext cx="345526" cy="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4628479" y="2305713"/>
            <a:ext cx="922581" cy="11586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946335" y="1889765"/>
            <a:ext cx="3246667" cy="369332"/>
          </a:xfrm>
          <a:prstGeom prst="rect">
            <a:avLst/>
          </a:prstGeom>
          <a:noFill/>
        </p:spPr>
        <p:txBody>
          <a:bodyPr wrap="square" rtlCol="0">
            <a:spAutoFit/>
          </a:bodyPr>
          <a:lstStyle/>
          <a:p>
            <a:r>
              <a:rPr lang="en-US" b="1" cap="small" dirty="0" smtClean="0"/>
              <a:t>all things</a:t>
            </a:r>
            <a:r>
              <a:rPr lang="en-US" b="1" cap="small" dirty="0"/>
              <a:t> </a:t>
            </a:r>
            <a:r>
              <a:rPr lang="en-US" b="1" cap="small" dirty="0" smtClean="0"/>
              <a:t>considered good</a:t>
            </a:r>
            <a:endParaRPr lang="en-US" b="1" cap="small" dirty="0"/>
          </a:p>
        </p:txBody>
      </p:sp>
      <p:sp>
        <p:nvSpPr>
          <p:cNvPr id="15" name="TextBox 14"/>
          <p:cNvSpPr txBox="1"/>
          <p:nvPr/>
        </p:nvSpPr>
        <p:spPr>
          <a:xfrm>
            <a:off x="3896382" y="4471279"/>
            <a:ext cx="1455280" cy="461665"/>
          </a:xfrm>
          <a:prstGeom prst="rect">
            <a:avLst/>
          </a:prstGeom>
          <a:noFill/>
        </p:spPr>
        <p:txBody>
          <a:bodyPr wrap="square" rtlCol="0">
            <a:spAutoFit/>
          </a:bodyPr>
          <a:lstStyle/>
          <a:p>
            <a:r>
              <a:rPr lang="en-US" sz="2400" b="1" dirty="0" smtClean="0">
                <a:solidFill>
                  <a:srgbClr val="0000FF"/>
                </a:solidFill>
              </a:rPr>
              <a:t>ACTION</a:t>
            </a:r>
            <a:endParaRPr lang="en-US" sz="2400" b="1" dirty="0">
              <a:solidFill>
                <a:srgbClr val="0000FF"/>
              </a:solidFill>
            </a:endParaRPr>
          </a:p>
        </p:txBody>
      </p:sp>
      <p:cxnSp>
        <p:nvCxnSpPr>
          <p:cNvPr id="20" name="Straight Arrow Connector 19"/>
          <p:cNvCxnSpPr/>
          <p:nvPr/>
        </p:nvCxnSpPr>
        <p:spPr>
          <a:xfrm flipV="1">
            <a:off x="4569669" y="3818770"/>
            <a:ext cx="0" cy="69801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4736747" y="3819460"/>
            <a:ext cx="954344" cy="69732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166040" y="2818057"/>
            <a:ext cx="1382889" cy="646331"/>
          </a:xfrm>
          <a:prstGeom prst="rect">
            <a:avLst/>
          </a:prstGeom>
          <a:noFill/>
        </p:spPr>
        <p:txBody>
          <a:bodyPr wrap="square" rtlCol="0">
            <a:spAutoFit/>
          </a:bodyPr>
          <a:lstStyle/>
          <a:p>
            <a:pPr algn="ctr"/>
            <a:r>
              <a:rPr lang="en-US" b="1" dirty="0" smtClean="0"/>
              <a:t>GOOD-MAKER </a:t>
            </a:r>
            <a:endParaRPr lang="en-US" b="1" dirty="0"/>
          </a:p>
        </p:txBody>
      </p:sp>
      <p:cxnSp>
        <p:nvCxnSpPr>
          <p:cNvPr id="4" name="Straight Arrow Connector 3"/>
          <p:cNvCxnSpPr/>
          <p:nvPr/>
        </p:nvCxnSpPr>
        <p:spPr>
          <a:xfrm flipV="1">
            <a:off x="1548929" y="2830964"/>
            <a:ext cx="0" cy="6334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66040" y="3557207"/>
            <a:ext cx="1382889" cy="646331"/>
          </a:xfrm>
          <a:prstGeom prst="rect">
            <a:avLst/>
          </a:prstGeom>
          <a:noFill/>
        </p:spPr>
        <p:txBody>
          <a:bodyPr wrap="square" rtlCol="0">
            <a:spAutoFit/>
          </a:bodyPr>
          <a:lstStyle/>
          <a:p>
            <a:pPr algn="ctr"/>
            <a:r>
              <a:rPr lang="en-US" b="1" dirty="0" smtClean="0"/>
              <a:t>BAD-MAKER</a:t>
            </a:r>
          </a:p>
        </p:txBody>
      </p:sp>
      <p:cxnSp>
        <p:nvCxnSpPr>
          <p:cNvPr id="24" name="Straight Arrow Connector 23"/>
          <p:cNvCxnSpPr/>
          <p:nvPr/>
        </p:nvCxnSpPr>
        <p:spPr>
          <a:xfrm flipV="1">
            <a:off x="1548929" y="3557207"/>
            <a:ext cx="0" cy="6334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4569669" y="2319973"/>
            <a:ext cx="0" cy="114441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4780399" y="2305713"/>
            <a:ext cx="910692" cy="114441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21968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ARGUMENT FROM INSEPARABILITY</a:t>
            </a:r>
          </a:p>
        </p:txBody>
      </p:sp>
      <p:sp>
        <p:nvSpPr>
          <p:cNvPr id="10" name="TextBox 9"/>
          <p:cNvSpPr txBox="1"/>
          <p:nvPr/>
        </p:nvSpPr>
        <p:spPr>
          <a:xfrm>
            <a:off x="5351662" y="3464388"/>
            <a:ext cx="966994" cy="369332"/>
          </a:xfrm>
          <a:prstGeom prst="rect">
            <a:avLst/>
          </a:prstGeom>
          <a:noFill/>
        </p:spPr>
        <p:txBody>
          <a:bodyPr wrap="none" rtlCol="0">
            <a:spAutoFit/>
          </a:bodyPr>
          <a:lstStyle/>
          <a:p>
            <a:pPr algn="ctr"/>
            <a:r>
              <a:rPr lang="en-US" dirty="0" smtClean="0"/>
              <a:t>F, G, …</a:t>
            </a:r>
          </a:p>
        </p:txBody>
      </p:sp>
      <p:cxnSp>
        <p:nvCxnSpPr>
          <p:cNvPr id="13" name="Straight Arrow Connector 12"/>
          <p:cNvCxnSpPr/>
          <p:nvPr/>
        </p:nvCxnSpPr>
        <p:spPr>
          <a:xfrm flipH="1" flipV="1">
            <a:off x="4628479" y="2305713"/>
            <a:ext cx="922581" cy="11586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946335" y="1889765"/>
            <a:ext cx="3246667" cy="369332"/>
          </a:xfrm>
          <a:prstGeom prst="rect">
            <a:avLst/>
          </a:prstGeom>
          <a:noFill/>
        </p:spPr>
        <p:txBody>
          <a:bodyPr wrap="square" rtlCol="0">
            <a:spAutoFit/>
          </a:bodyPr>
          <a:lstStyle/>
          <a:p>
            <a:r>
              <a:rPr lang="en-US" b="1" cap="small" dirty="0" smtClean="0"/>
              <a:t>all things considered </a:t>
            </a:r>
            <a:r>
              <a:rPr lang="en-US" b="1" cap="small" dirty="0" smtClean="0">
                <a:solidFill>
                  <a:srgbClr val="FF0000"/>
                </a:solidFill>
              </a:rPr>
              <a:t>bad</a:t>
            </a:r>
            <a:endParaRPr lang="en-US" b="1" cap="small" dirty="0">
              <a:solidFill>
                <a:srgbClr val="FF0000"/>
              </a:solidFill>
            </a:endParaRPr>
          </a:p>
        </p:txBody>
      </p:sp>
      <p:sp>
        <p:nvSpPr>
          <p:cNvPr id="15" name="TextBox 14"/>
          <p:cNvSpPr txBox="1"/>
          <p:nvPr/>
        </p:nvSpPr>
        <p:spPr>
          <a:xfrm>
            <a:off x="3896382" y="4471279"/>
            <a:ext cx="1455280" cy="461665"/>
          </a:xfrm>
          <a:prstGeom prst="rect">
            <a:avLst/>
          </a:prstGeom>
          <a:noFill/>
        </p:spPr>
        <p:txBody>
          <a:bodyPr wrap="square" rtlCol="0">
            <a:spAutoFit/>
          </a:bodyPr>
          <a:lstStyle/>
          <a:p>
            <a:r>
              <a:rPr lang="en-US" sz="2400" b="1" dirty="0" smtClean="0">
                <a:solidFill>
                  <a:srgbClr val="0000FF"/>
                </a:solidFill>
              </a:rPr>
              <a:t>ACTION</a:t>
            </a:r>
            <a:endParaRPr lang="en-US" sz="2400" b="1" dirty="0">
              <a:solidFill>
                <a:srgbClr val="0000FF"/>
              </a:solidFill>
            </a:endParaRPr>
          </a:p>
        </p:txBody>
      </p:sp>
      <p:cxnSp>
        <p:nvCxnSpPr>
          <p:cNvPr id="23" name="Straight Arrow Connector 22"/>
          <p:cNvCxnSpPr/>
          <p:nvPr/>
        </p:nvCxnSpPr>
        <p:spPr>
          <a:xfrm flipV="1">
            <a:off x="4736747" y="3819460"/>
            <a:ext cx="954344" cy="69732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166040" y="2818057"/>
            <a:ext cx="1382889" cy="646331"/>
          </a:xfrm>
          <a:prstGeom prst="rect">
            <a:avLst/>
          </a:prstGeom>
          <a:noFill/>
        </p:spPr>
        <p:txBody>
          <a:bodyPr wrap="square" rtlCol="0">
            <a:spAutoFit/>
          </a:bodyPr>
          <a:lstStyle/>
          <a:p>
            <a:pPr algn="ctr"/>
            <a:r>
              <a:rPr lang="en-US" b="1" dirty="0" smtClean="0"/>
              <a:t>GOOD-MAKER </a:t>
            </a:r>
            <a:endParaRPr lang="en-US" b="1" dirty="0"/>
          </a:p>
        </p:txBody>
      </p:sp>
      <p:cxnSp>
        <p:nvCxnSpPr>
          <p:cNvPr id="4" name="Straight Arrow Connector 3"/>
          <p:cNvCxnSpPr/>
          <p:nvPr/>
        </p:nvCxnSpPr>
        <p:spPr>
          <a:xfrm flipV="1">
            <a:off x="1548929" y="2830964"/>
            <a:ext cx="0" cy="6334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66040" y="3557207"/>
            <a:ext cx="1382889" cy="646331"/>
          </a:xfrm>
          <a:prstGeom prst="rect">
            <a:avLst/>
          </a:prstGeom>
          <a:noFill/>
        </p:spPr>
        <p:txBody>
          <a:bodyPr wrap="square" rtlCol="0">
            <a:spAutoFit/>
          </a:bodyPr>
          <a:lstStyle/>
          <a:p>
            <a:pPr algn="ctr"/>
            <a:r>
              <a:rPr lang="en-US" b="1" dirty="0" smtClean="0"/>
              <a:t>BAD-MAKER</a:t>
            </a:r>
          </a:p>
        </p:txBody>
      </p:sp>
      <p:cxnSp>
        <p:nvCxnSpPr>
          <p:cNvPr id="24" name="Straight Arrow Connector 23"/>
          <p:cNvCxnSpPr/>
          <p:nvPr/>
        </p:nvCxnSpPr>
        <p:spPr>
          <a:xfrm flipV="1">
            <a:off x="1548929" y="3557207"/>
            <a:ext cx="0" cy="6334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4780399" y="2305713"/>
            <a:ext cx="910692" cy="114441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174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ARGUMENT FROM INSEPARABILITY</a:t>
            </a:r>
          </a:p>
        </p:txBody>
      </p:sp>
      <p:sp>
        <p:nvSpPr>
          <p:cNvPr id="9" name="TextBox 8"/>
          <p:cNvSpPr txBox="1"/>
          <p:nvPr/>
        </p:nvSpPr>
        <p:spPr>
          <a:xfrm>
            <a:off x="2210173" y="3449439"/>
            <a:ext cx="736162" cy="369332"/>
          </a:xfrm>
          <a:prstGeom prst="rect">
            <a:avLst/>
          </a:prstGeom>
          <a:noFill/>
        </p:spPr>
        <p:txBody>
          <a:bodyPr wrap="none" rtlCol="0">
            <a:spAutoFit/>
          </a:bodyPr>
          <a:lstStyle/>
          <a:p>
            <a:pPr algn="ctr"/>
            <a:r>
              <a:rPr lang="en-US" dirty="0" smtClean="0"/>
              <a:t>racist</a:t>
            </a:r>
          </a:p>
        </p:txBody>
      </p:sp>
      <p:sp>
        <p:nvSpPr>
          <p:cNvPr id="10" name="TextBox 9"/>
          <p:cNvSpPr txBox="1"/>
          <p:nvPr/>
        </p:nvSpPr>
        <p:spPr>
          <a:xfrm>
            <a:off x="3628532" y="3449439"/>
            <a:ext cx="2429872" cy="369332"/>
          </a:xfrm>
          <a:prstGeom prst="rect">
            <a:avLst/>
          </a:prstGeom>
          <a:noFill/>
        </p:spPr>
        <p:txBody>
          <a:bodyPr wrap="none" rtlCol="0">
            <a:spAutoFit/>
          </a:bodyPr>
          <a:lstStyle/>
          <a:p>
            <a:pPr algn="ctr"/>
            <a:r>
              <a:rPr lang="en-US" dirty="0" smtClean="0"/>
              <a:t>formally beautiful, etc.</a:t>
            </a:r>
          </a:p>
        </p:txBody>
      </p:sp>
      <p:cxnSp>
        <p:nvCxnSpPr>
          <p:cNvPr id="13" name="Straight Arrow Connector 12"/>
          <p:cNvCxnSpPr/>
          <p:nvPr/>
        </p:nvCxnSpPr>
        <p:spPr>
          <a:xfrm flipV="1">
            <a:off x="4736747" y="2212931"/>
            <a:ext cx="0" cy="12514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2704353" y="3833720"/>
            <a:ext cx="1924127" cy="68306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4736747" y="3866684"/>
            <a:ext cx="0" cy="65010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166040" y="2818057"/>
            <a:ext cx="1382889" cy="646331"/>
          </a:xfrm>
          <a:prstGeom prst="rect">
            <a:avLst/>
          </a:prstGeom>
          <a:noFill/>
        </p:spPr>
        <p:txBody>
          <a:bodyPr wrap="square" rtlCol="0">
            <a:spAutoFit/>
          </a:bodyPr>
          <a:lstStyle/>
          <a:p>
            <a:pPr algn="ctr"/>
            <a:r>
              <a:rPr lang="en-US" b="1" dirty="0" smtClean="0"/>
              <a:t>GOOD-MAKER </a:t>
            </a:r>
            <a:endParaRPr lang="en-US" b="1" dirty="0"/>
          </a:p>
        </p:txBody>
      </p:sp>
      <p:cxnSp>
        <p:nvCxnSpPr>
          <p:cNvPr id="4" name="Straight Arrow Connector 3"/>
          <p:cNvCxnSpPr/>
          <p:nvPr/>
        </p:nvCxnSpPr>
        <p:spPr>
          <a:xfrm flipV="1">
            <a:off x="1548929" y="2830964"/>
            <a:ext cx="0" cy="6334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66040" y="3557207"/>
            <a:ext cx="1382889" cy="646331"/>
          </a:xfrm>
          <a:prstGeom prst="rect">
            <a:avLst/>
          </a:prstGeom>
          <a:noFill/>
        </p:spPr>
        <p:txBody>
          <a:bodyPr wrap="square" rtlCol="0">
            <a:spAutoFit/>
          </a:bodyPr>
          <a:lstStyle/>
          <a:p>
            <a:pPr algn="ctr"/>
            <a:r>
              <a:rPr lang="en-US" b="1" dirty="0" smtClean="0"/>
              <a:t>BAD-MAKER</a:t>
            </a:r>
          </a:p>
        </p:txBody>
      </p:sp>
      <p:cxnSp>
        <p:nvCxnSpPr>
          <p:cNvPr id="24" name="Straight Arrow Connector 23"/>
          <p:cNvCxnSpPr/>
          <p:nvPr/>
        </p:nvCxnSpPr>
        <p:spPr>
          <a:xfrm flipV="1">
            <a:off x="1548929" y="3557207"/>
            <a:ext cx="0" cy="6334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9" idx="0"/>
          </p:cNvCxnSpPr>
          <p:nvPr/>
        </p:nvCxnSpPr>
        <p:spPr>
          <a:xfrm flipV="1">
            <a:off x="2578254" y="2212930"/>
            <a:ext cx="1921869" cy="123650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946335" y="1566599"/>
            <a:ext cx="3246667" cy="646331"/>
          </a:xfrm>
          <a:prstGeom prst="rect">
            <a:avLst/>
          </a:prstGeom>
          <a:noFill/>
        </p:spPr>
        <p:txBody>
          <a:bodyPr wrap="square" rtlCol="0">
            <a:spAutoFit/>
          </a:bodyPr>
          <a:lstStyle/>
          <a:p>
            <a:pPr algn="ctr"/>
            <a:r>
              <a:rPr lang="en-US" b="1" cap="small" dirty="0"/>
              <a:t>a</a:t>
            </a:r>
            <a:r>
              <a:rPr lang="en-US" b="1" cap="small" dirty="0" smtClean="0"/>
              <a:t>ll things</a:t>
            </a:r>
            <a:r>
              <a:rPr lang="en-US" b="1" cap="small" dirty="0"/>
              <a:t> </a:t>
            </a:r>
            <a:r>
              <a:rPr lang="en-US" b="1" cap="small" dirty="0" smtClean="0"/>
              <a:t>considered aesthetically good</a:t>
            </a:r>
            <a:endParaRPr lang="en-US" b="1" cap="small" dirty="0"/>
          </a:p>
        </p:txBody>
      </p:sp>
      <p:pic>
        <p:nvPicPr>
          <p:cNvPr id="21" name="Picture 20" descr="blog_filmreel_edit_Altitude_industrial_design_firm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1362" y="4709065"/>
            <a:ext cx="2434234" cy="1435573"/>
          </a:xfrm>
          <a:prstGeom prst="rect">
            <a:avLst/>
          </a:prstGeom>
        </p:spPr>
      </p:pic>
      <p:cxnSp>
        <p:nvCxnSpPr>
          <p:cNvPr id="67" name="Straight Arrow Connector 66"/>
          <p:cNvCxnSpPr/>
          <p:nvPr/>
        </p:nvCxnSpPr>
        <p:spPr>
          <a:xfrm>
            <a:off x="2946335" y="3682018"/>
            <a:ext cx="682197"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4867397" y="3818771"/>
            <a:ext cx="2204529" cy="70982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701318" y="3449439"/>
            <a:ext cx="966994" cy="369332"/>
          </a:xfrm>
          <a:prstGeom prst="rect">
            <a:avLst/>
          </a:prstGeom>
          <a:noFill/>
        </p:spPr>
        <p:txBody>
          <a:bodyPr wrap="none" rtlCol="0">
            <a:spAutoFit/>
          </a:bodyPr>
          <a:lstStyle/>
          <a:p>
            <a:pPr algn="ctr"/>
            <a:r>
              <a:rPr lang="en-US" dirty="0" smtClean="0"/>
              <a:t>F, G, …</a:t>
            </a:r>
          </a:p>
        </p:txBody>
      </p:sp>
      <p:cxnSp>
        <p:nvCxnSpPr>
          <p:cNvPr id="28" name="Straight Arrow Connector 27"/>
          <p:cNvCxnSpPr/>
          <p:nvPr/>
        </p:nvCxnSpPr>
        <p:spPr>
          <a:xfrm flipH="1" flipV="1">
            <a:off x="5006659" y="2227884"/>
            <a:ext cx="1964230" cy="12365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7" idx="0"/>
          </p:cNvCxnSpPr>
          <p:nvPr/>
        </p:nvCxnSpPr>
        <p:spPr>
          <a:xfrm flipH="1" flipV="1">
            <a:off x="5242560" y="2212930"/>
            <a:ext cx="1942255" cy="123650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65225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ARGUMENT FROM INSEPARABILITY</a:t>
            </a:r>
          </a:p>
        </p:txBody>
      </p:sp>
      <p:sp>
        <p:nvSpPr>
          <p:cNvPr id="75" name="TextBox 74"/>
          <p:cNvSpPr txBox="1"/>
          <p:nvPr/>
        </p:nvSpPr>
        <p:spPr>
          <a:xfrm>
            <a:off x="166040" y="2818057"/>
            <a:ext cx="1382889" cy="646331"/>
          </a:xfrm>
          <a:prstGeom prst="rect">
            <a:avLst/>
          </a:prstGeom>
          <a:noFill/>
        </p:spPr>
        <p:txBody>
          <a:bodyPr wrap="square" rtlCol="0">
            <a:spAutoFit/>
          </a:bodyPr>
          <a:lstStyle/>
          <a:p>
            <a:pPr algn="ctr"/>
            <a:r>
              <a:rPr lang="en-US" b="1" dirty="0" smtClean="0"/>
              <a:t>GOOD-MAKER </a:t>
            </a:r>
            <a:endParaRPr lang="en-US" b="1" dirty="0"/>
          </a:p>
        </p:txBody>
      </p:sp>
      <p:cxnSp>
        <p:nvCxnSpPr>
          <p:cNvPr id="4" name="Straight Arrow Connector 3"/>
          <p:cNvCxnSpPr/>
          <p:nvPr/>
        </p:nvCxnSpPr>
        <p:spPr>
          <a:xfrm flipV="1">
            <a:off x="1548929" y="2830964"/>
            <a:ext cx="0" cy="6334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66040" y="3557207"/>
            <a:ext cx="1382889" cy="646331"/>
          </a:xfrm>
          <a:prstGeom prst="rect">
            <a:avLst/>
          </a:prstGeom>
          <a:noFill/>
        </p:spPr>
        <p:txBody>
          <a:bodyPr wrap="square" rtlCol="0">
            <a:spAutoFit/>
          </a:bodyPr>
          <a:lstStyle/>
          <a:p>
            <a:pPr algn="ctr"/>
            <a:r>
              <a:rPr lang="en-US" b="1" dirty="0" smtClean="0"/>
              <a:t>BAD-MAKER</a:t>
            </a:r>
          </a:p>
        </p:txBody>
      </p:sp>
      <p:cxnSp>
        <p:nvCxnSpPr>
          <p:cNvPr id="24" name="Straight Arrow Connector 23"/>
          <p:cNvCxnSpPr/>
          <p:nvPr/>
        </p:nvCxnSpPr>
        <p:spPr>
          <a:xfrm flipV="1">
            <a:off x="1548929" y="3557207"/>
            <a:ext cx="0" cy="6334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946335" y="1566599"/>
            <a:ext cx="3246667" cy="646331"/>
          </a:xfrm>
          <a:prstGeom prst="rect">
            <a:avLst/>
          </a:prstGeom>
          <a:noFill/>
        </p:spPr>
        <p:txBody>
          <a:bodyPr wrap="square" rtlCol="0">
            <a:spAutoFit/>
          </a:bodyPr>
          <a:lstStyle/>
          <a:p>
            <a:pPr algn="ctr"/>
            <a:r>
              <a:rPr lang="en-US" b="1" cap="small" dirty="0"/>
              <a:t>a</a:t>
            </a:r>
            <a:r>
              <a:rPr lang="en-US" b="1" cap="small" dirty="0" smtClean="0"/>
              <a:t>ll-things-considered aesthetically </a:t>
            </a:r>
            <a:r>
              <a:rPr lang="en-US" b="1" cap="small" dirty="0" smtClean="0">
                <a:solidFill>
                  <a:srgbClr val="FF0000"/>
                </a:solidFill>
              </a:rPr>
              <a:t>bad</a:t>
            </a:r>
            <a:endParaRPr lang="en-US" b="1" cap="small" dirty="0">
              <a:solidFill>
                <a:srgbClr val="FF0000"/>
              </a:solidFill>
            </a:endParaRPr>
          </a:p>
        </p:txBody>
      </p:sp>
      <p:pic>
        <p:nvPicPr>
          <p:cNvPr id="21" name="Picture 20" descr="blog_filmreel_edit_Altitude_industrial_design_firm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1362" y="4709065"/>
            <a:ext cx="2434234" cy="1435573"/>
          </a:xfrm>
          <a:prstGeom prst="rect">
            <a:avLst/>
          </a:prstGeom>
        </p:spPr>
      </p:pic>
      <p:cxnSp>
        <p:nvCxnSpPr>
          <p:cNvPr id="26" name="Straight Arrow Connector 25"/>
          <p:cNvCxnSpPr/>
          <p:nvPr/>
        </p:nvCxnSpPr>
        <p:spPr>
          <a:xfrm flipV="1">
            <a:off x="4867397" y="3818771"/>
            <a:ext cx="2204529" cy="70982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701318" y="3449439"/>
            <a:ext cx="966994" cy="369332"/>
          </a:xfrm>
          <a:prstGeom prst="rect">
            <a:avLst/>
          </a:prstGeom>
          <a:noFill/>
        </p:spPr>
        <p:txBody>
          <a:bodyPr wrap="none" rtlCol="0">
            <a:spAutoFit/>
          </a:bodyPr>
          <a:lstStyle/>
          <a:p>
            <a:pPr algn="ctr"/>
            <a:r>
              <a:rPr lang="en-US" dirty="0" smtClean="0"/>
              <a:t>F, G, …</a:t>
            </a:r>
          </a:p>
        </p:txBody>
      </p:sp>
      <p:cxnSp>
        <p:nvCxnSpPr>
          <p:cNvPr id="28" name="Straight Arrow Connector 27"/>
          <p:cNvCxnSpPr/>
          <p:nvPr/>
        </p:nvCxnSpPr>
        <p:spPr>
          <a:xfrm flipH="1" flipV="1">
            <a:off x="5006659" y="2227884"/>
            <a:ext cx="1964230" cy="12365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5242560" y="2212930"/>
            <a:ext cx="1942255" cy="123650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047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 FROM FORMALISM</a:t>
            </a:r>
            <a:endParaRPr lang="en-US" dirty="0"/>
          </a:p>
        </p:txBody>
      </p:sp>
      <p:sp>
        <p:nvSpPr>
          <p:cNvPr id="3" name="Content Placeholder 2"/>
          <p:cNvSpPr>
            <a:spLocks noGrp="1"/>
          </p:cNvSpPr>
          <p:nvPr>
            <p:ph idx="1"/>
          </p:nvPr>
        </p:nvSpPr>
        <p:spPr/>
        <p:txBody>
          <a:bodyPr/>
          <a:lstStyle/>
          <a:p>
            <a:r>
              <a:rPr lang="en-US" dirty="0" smtClean="0"/>
              <a:t>The aesthetic value of a work is wholly determined by the  directly perceivable formal features of that work.</a:t>
            </a:r>
          </a:p>
          <a:p>
            <a:r>
              <a:rPr lang="en-US" dirty="0" smtClean="0"/>
              <a:t>But if that is right, then moderate autonomism is true.</a:t>
            </a:r>
            <a:endParaRPr lang="en-US" dirty="0"/>
          </a:p>
        </p:txBody>
      </p:sp>
    </p:spTree>
    <p:extLst>
      <p:ext uri="{BB962C8B-B14F-4D97-AF65-F5344CB8AC3E}">
        <p14:creationId xmlns:p14="http://schemas.microsoft.com/office/powerpoint/2010/main" val="847985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ARGUMENT FROM FORMALISM</a:t>
            </a:r>
          </a:p>
        </p:txBody>
      </p:sp>
      <p:sp>
        <p:nvSpPr>
          <p:cNvPr id="3" name="Content Placeholder 2"/>
          <p:cNvSpPr>
            <a:spLocks noGrp="1"/>
          </p:cNvSpPr>
          <p:nvPr>
            <p:ph idx="1"/>
          </p:nvPr>
        </p:nvSpPr>
        <p:spPr/>
        <p:txBody>
          <a:bodyPr/>
          <a:lstStyle/>
          <a:p>
            <a:r>
              <a:rPr lang="en-US" dirty="0" smtClean="0"/>
              <a:t>If one only paid attention to the lines and colors of Picasso's </a:t>
            </a:r>
            <a:r>
              <a:rPr lang="en-US" i="1" dirty="0" smtClean="0"/>
              <a:t>Guernica</a:t>
            </a:r>
            <a:r>
              <a:rPr lang="en-US" dirty="0" smtClean="0"/>
              <a:t>, failing to see how Picasso uses those lines and colors to convey something about the horror of war, then one would be </a:t>
            </a:r>
            <a:r>
              <a:rPr lang="en-US" b="1" dirty="0" smtClean="0"/>
              <a:t>missing</a:t>
            </a:r>
            <a:r>
              <a:rPr lang="en-US" dirty="0" smtClean="0"/>
              <a:t> something about the aesthetic value of that piece.</a:t>
            </a:r>
          </a:p>
          <a:p>
            <a:endParaRPr lang="en-US" dirty="0"/>
          </a:p>
        </p:txBody>
      </p:sp>
      <p:pic>
        <p:nvPicPr>
          <p:cNvPr id="4" name="Content Placeholder 3" descr="DE00050_0.jpg"/>
          <p:cNvPicPr>
            <a:picLocks noChangeAspect="1"/>
          </p:cNvPicPr>
          <p:nvPr/>
        </p:nvPicPr>
        <p:blipFill rotWithShape="1">
          <a:blip r:embed="rId2">
            <a:extLst>
              <a:ext uri="{28A0092B-C50C-407E-A947-70E740481C1C}">
                <a14:useLocalDpi xmlns:a14="http://schemas.microsoft.com/office/drawing/2010/main" val="0"/>
              </a:ext>
            </a:extLst>
          </a:blip>
          <a:srcRect l="-8872" t="-6553" r="-8611"/>
          <a:stretch/>
        </p:blipFill>
        <p:spPr>
          <a:xfrm>
            <a:off x="1590993" y="3635968"/>
            <a:ext cx="5962015" cy="2706562"/>
          </a:xfrm>
          <a:prstGeom prst="rect">
            <a:avLst/>
          </a:prstGeom>
        </p:spPr>
      </p:pic>
    </p:spTree>
    <p:extLst>
      <p:ext uri="{BB962C8B-B14F-4D97-AF65-F5344CB8AC3E}">
        <p14:creationId xmlns:p14="http://schemas.microsoft.com/office/powerpoint/2010/main" val="10271728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0000FF"/>
                </a:solidFill>
              </a:rPr>
              <a:t>Moderate autonomism: </a:t>
            </a:r>
            <a:r>
              <a:rPr lang="en-US" dirty="0" smtClean="0"/>
              <a:t>the </a:t>
            </a:r>
            <a:r>
              <a:rPr lang="en-US" dirty="0"/>
              <a:t>moral flaws of artworks are </a:t>
            </a:r>
            <a:r>
              <a:rPr lang="en-US" b="1" dirty="0"/>
              <a:t>never</a:t>
            </a:r>
            <a:r>
              <a:rPr lang="en-US" i="1" dirty="0"/>
              <a:t> </a:t>
            </a:r>
            <a:r>
              <a:rPr lang="en-US" dirty="0"/>
              <a:t>aesthetic flaws in them</a:t>
            </a:r>
            <a:r>
              <a:rPr lang="en-US" dirty="0" smtClean="0"/>
              <a:t>.</a:t>
            </a:r>
          </a:p>
          <a:p>
            <a:pPr marL="0" indent="0">
              <a:buNone/>
            </a:pPr>
            <a:endParaRPr lang="en-US" dirty="0" smtClean="0"/>
          </a:p>
          <a:p>
            <a:pPr marL="457200" indent="-457200">
              <a:buFont typeface="+mj-lt"/>
              <a:buAutoNum type="arabicPeriod"/>
            </a:pPr>
            <a:r>
              <a:rPr lang="en-US" dirty="0" smtClean="0"/>
              <a:t>What do you think of moderate autonomism? </a:t>
            </a:r>
          </a:p>
          <a:p>
            <a:pPr marL="731520" lvl="1" indent="-457200">
              <a:buFont typeface="+mj-lt"/>
              <a:buAutoNum type="alphaUcPeriod"/>
            </a:pPr>
            <a:r>
              <a:rPr lang="en-US" dirty="0" smtClean="0"/>
              <a:t>I lean toward</a:t>
            </a:r>
            <a:r>
              <a:rPr lang="en-US" b="1" dirty="0" smtClean="0"/>
              <a:t> accepting </a:t>
            </a:r>
            <a:r>
              <a:rPr lang="en-US" dirty="0" smtClean="0"/>
              <a:t>it</a:t>
            </a:r>
          </a:p>
          <a:p>
            <a:pPr marL="731520" lvl="1" indent="-457200">
              <a:buFont typeface="+mj-lt"/>
              <a:buAutoNum type="alphaUcPeriod"/>
            </a:pPr>
            <a:r>
              <a:rPr lang="en-US" dirty="0" smtClean="0"/>
              <a:t>I lean toward </a:t>
            </a:r>
            <a:r>
              <a:rPr lang="en-US" b="1" dirty="0" smtClean="0"/>
              <a:t>rejecting </a:t>
            </a:r>
            <a:r>
              <a:rPr lang="en-US" dirty="0" smtClean="0"/>
              <a:t>it</a:t>
            </a:r>
          </a:p>
          <a:p>
            <a:pPr marL="731520" lvl="1" indent="-457200">
              <a:buFont typeface="+mj-lt"/>
              <a:buAutoNum type="alphaUcPeriod"/>
            </a:pPr>
            <a:endParaRPr lang="en-US" dirty="0" smtClean="0"/>
          </a:p>
        </p:txBody>
      </p:sp>
      <p:pic>
        <p:nvPicPr>
          <p:cNvPr id="4" name="Picture 3" descr="Screen Shot 2018-03-07 at 10.38.08 AM.png"/>
          <p:cNvPicPr>
            <a:picLocks noChangeAspect="1"/>
          </p:cNvPicPr>
          <p:nvPr/>
        </p:nvPicPr>
        <p:blipFill rotWithShape="1">
          <a:blip r:embed="rId2">
            <a:extLst>
              <a:ext uri="{28A0092B-C50C-407E-A947-70E740481C1C}">
                <a14:useLocalDpi xmlns:a14="http://schemas.microsoft.com/office/drawing/2010/main" val="0"/>
              </a:ext>
            </a:extLst>
          </a:blip>
          <a:srcRect l="-1" r="13111"/>
          <a:stretch/>
        </p:blipFill>
        <p:spPr>
          <a:xfrm>
            <a:off x="671140" y="4404276"/>
            <a:ext cx="7801720" cy="1803400"/>
          </a:xfrm>
          <a:prstGeom prst="rect">
            <a:avLst/>
          </a:prstGeom>
        </p:spPr>
      </p:pic>
    </p:spTree>
    <p:extLst>
      <p:ext uri="{BB962C8B-B14F-4D97-AF65-F5344CB8AC3E}">
        <p14:creationId xmlns:p14="http://schemas.microsoft.com/office/powerpoint/2010/main" val="18480640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rquis_de_Sade_portrait.jpg"/>
          <p:cNvPicPr>
            <a:picLocks noChangeAspect="1"/>
          </p:cNvPicPr>
          <p:nvPr/>
        </p:nvPicPr>
        <p:blipFill>
          <a:blip r:embed="rId2">
            <a:alphaModFix amt="45000"/>
            <a:extLst>
              <a:ext uri="{28A0092B-C50C-407E-A947-70E740481C1C}">
                <a14:useLocalDpi xmlns:a14="http://schemas.microsoft.com/office/drawing/2010/main" val="0"/>
              </a:ext>
            </a:extLst>
          </a:blip>
          <a:stretch>
            <a:fillRect/>
          </a:stretch>
        </p:blipFill>
        <p:spPr>
          <a:xfrm>
            <a:off x="-120423" y="-935857"/>
            <a:ext cx="9484050" cy="9332305"/>
          </a:xfrm>
          <a:prstGeom prst="rect">
            <a:avLst/>
          </a:prstGeom>
        </p:spPr>
      </p:pic>
      <p:sp>
        <p:nvSpPr>
          <p:cNvPr id="2" name="Title 1"/>
          <p:cNvSpPr>
            <a:spLocks noGrp="1"/>
          </p:cNvSpPr>
          <p:nvPr>
            <p:ph type="title"/>
          </p:nvPr>
        </p:nvSpPr>
        <p:spPr/>
        <p:txBody>
          <a:bodyPr/>
          <a:lstStyle/>
          <a:p>
            <a:r>
              <a:rPr lang="en-US" dirty="0" smtClean="0"/>
              <a:t>IMMORALISM</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13745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MODERATE IMMORALISM</a:t>
            </a:r>
            <a:endParaRPr lang="en-US" dirty="0"/>
          </a:p>
        </p:txBody>
      </p:sp>
      <p:sp>
        <p:nvSpPr>
          <p:cNvPr id="3" name="Content Placeholder 2"/>
          <p:cNvSpPr>
            <a:spLocks noGrp="1"/>
          </p:cNvSpPr>
          <p:nvPr>
            <p:ph idx="1"/>
          </p:nvPr>
        </p:nvSpPr>
        <p:spPr/>
        <p:txBody>
          <a:bodyPr/>
          <a:lstStyle/>
          <a:p>
            <a:r>
              <a:rPr lang="en-US" dirty="0" smtClean="0"/>
              <a:t>“[</a:t>
            </a:r>
            <a:r>
              <a:rPr lang="en-US" dirty="0"/>
              <a:t>T]he ethical flaws of works are sometimes aesthetic merits in </a:t>
            </a:r>
            <a:r>
              <a:rPr lang="en-US" dirty="0" smtClean="0"/>
              <a:t>them . . . </a:t>
            </a:r>
            <a:r>
              <a:rPr lang="en-US" dirty="0"/>
              <a:t>depending on the artistic context in which they occur</a:t>
            </a:r>
            <a:r>
              <a:rPr lang="en-US" dirty="0" smtClean="0"/>
              <a:t>” (Gaut 2011, 435).</a:t>
            </a:r>
          </a:p>
          <a:p>
            <a:r>
              <a:rPr lang="en-US" dirty="0" smtClean="0"/>
              <a:t>Moderate immoralists reject the “</a:t>
            </a:r>
            <a:r>
              <a:rPr lang="en-US" b="1" dirty="0">
                <a:solidFill>
                  <a:srgbClr val="0000FF"/>
                </a:solidFill>
              </a:rPr>
              <a:t>valence </a:t>
            </a:r>
            <a:r>
              <a:rPr lang="en-US" b="1" dirty="0" smtClean="0">
                <a:solidFill>
                  <a:srgbClr val="0000FF"/>
                </a:solidFill>
              </a:rPr>
              <a:t>constraint</a:t>
            </a:r>
            <a:r>
              <a:rPr lang="en-US" dirty="0" smtClean="0"/>
              <a:t>.”</a:t>
            </a:r>
            <a:endParaRPr lang="en-US" dirty="0"/>
          </a:p>
        </p:txBody>
      </p:sp>
    </p:spTree>
    <p:extLst>
      <p:ext uri="{BB962C8B-B14F-4D97-AF65-F5344CB8AC3E}">
        <p14:creationId xmlns:p14="http://schemas.microsoft.com/office/powerpoint/2010/main" val="29965230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ARGUMENT FROM CASES</a:t>
            </a:r>
            <a:endParaRPr lang="en-US" dirty="0"/>
          </a:p>
        </p:txBody>
      </p:sp>
      <p:sp>
        <p:nvSpPr>
          <p:cNvPr id="3" name="Content Placeholder 2"/>
          <p:cNvSpPr>
            <a:spLocks noGrp="1"/>
          </p:cNvSpPr>
          <p:nvPr>
            <p:ph idx="1"/>
          </p:nvPr>
        </p:nvSpPr>
        <p:spPr/>
        <p:txBody>
          <a:bodyPr/>
          <a:lstStyle/>
          <a:p>
            <a:r>
              <a:rPr lang="en-US" dirty="0" smtClean="0"/>
              <a:t>Artworks are sometimes praised for their “transgressive” or “subversive” qualities</a:t>
            </a:r>
            <a:r>
              <a:rPr lang="en-US" dirty="0"/>
              <a:t>. </a:t>
            </a:r>
            <a:endParaRPr lang="en-US" dirty="0" smtClean="0"/>
          </a:p>
          <a:p>
            <a:r>
              <a:rPr lang="en-US" dirty="0" smtClean="0"/>
              <a:t>That gives at least some evidence to think that those qualities are aesthetic successes in those works. </a:t>
            </a:r>
          </a:p>
        </p:txBody>
      </p:sp>
    </p:spTree>
    <p:extLst>
      <p:ext uri="{BB962C8B-B14F-4D97-AF65-F5344CB8AC3E}">
        <p14:creationId xmlns:p14="http://schemas.microsoft.com/office/powerpoint/2010/main" val="3126908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AUTONOMISM</a:t>
            </a:r>
            <a:endParaRPr lang="en-US" dirty="0"/>
          </a:p>
        </p:txBody>
      </p:sp>
      <p:pic>
        <p:nvPicPr>
          <p:cNvPr id="4" name="Picture 3" descr="1238_happy_numbers_2_04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4876" y="3828156"/>
            <a:ext cx="2334249" cy="2719400"/>
          </a:xfrm>
          <a:prstGeom prst="rect">
            <a:avLst/>
          </a:prstGeom>
        </p:spPr>
      </p:pic>
      <p:cxnSp>
        <p:nvCxnSpPr>
          <p:cNvPr id="6" name="Straight Arrow Connector 5"/>
          <p:cNvCxnSpPr/>
          <p:nvPr/>
        </p:nvCxnSpPr>
        <p:spPr>
          <a:xfrm flipV="1">
            <a:off x="4692096" y="2875786"/>
            <a:ext cx="874153" cy="8216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016442" y="2506454"/>
            <a:ext cx="1445365" cy="369332"/>
          </a:xfrm>
          <a:prstGeom prst="rect">
            <a:avLst/>
          </a:prstGeom>
          <a:noFill/>
        </p:spPr>
        <p:txBody>
          <a:bodyPr wrap="square" rtlCol="0">
            <a:spAutoFit/>
          </a:bodyPr>
          <a:lstStyle/>
          <a:p>
            <a:r>
              <a:rPr lang="en-US" b="1" dirty="0" smtClean="0"/>
              <a:t>IMMORAL</a:t>
            </a:r>
            <a:endParaRPr lang="en-US" b="1" dirty="0"/>
          </a:p>
        </p:txBody>
      </p:sp>
      <p:sp>
        <p:nvSpPr>
          <p:cNvPr id="10" name="TextBox 9"/>
          <p:cNvSpPr txBox="1"/>
          <p:nvPr/>
        </p:nvSpPr>
        <p:spPr>
          <a:xfrm>
            <a:off x="3226070" y="2506454"/>
            <a:ext cx="971126" cy="369332"/>
          </a:xfrm>
          <a:prstGeom prst="rect">
            <a:avLst/>
          </a:prstGeom>
          <a:noFill/>
        </p:spPr>
        <p:txBody>
          <a:bodyPr wrap="square" rtlCol="0">
            <a:spAutoFit/>
          </a:bodyPr>
          <a:lstStyle/>
          <a:p>
            <a:r>
              <a:rPr lang="en-US" b="1" dirty="0" smtClean="0"/>
              <a:t>PRIME</a:t>
            </a:r>
            <a:endParaRPr lang="en-US" b="1" dirty="0"/>
          </a:p>
        </p:txBody>
      </p:sp>
      <p:cxnSp>
        <p:nvCxnSpPr>
          <p:cNvPr id="11" name="Straight Arrow Connector 10"/>
          <p:cNvCxnSpPr/>
          <p:nvPr/>
        </p:nvCxnSpPr>
        <p:spPr>
          <a:xfrm flipH="1" flipV="1">
            <a:off x="3711633" y="2875786"/>
            <a:ext cx="737330" cy="8216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2" name="Picture 11" descr="stock-illustration-49952734-x-red-cross-handwritten.jpg"/>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6051" r="84517"/>
                    </a14:imgEffect>
                  </a14:imgLayer>
                </a14:imgProps>
              </a:ext>
              <a:ext uri="{28A0092B-C50C-407E-A947-70E740481C1C}">
                <a14:useLocalDpi xmlns:a14="http://schemas.microsoft.com/office/drawing/2010/main" val="0"/>
              </a:ext>
            </a:extLst>
          </a:blip>
          <a:srcRect l="7493" r="6924"/>
          <a:stretch/>
        </p:blipFill>
        <p:spPr>
          <a:xfrm>
            <a:off x="5127976" y="2283380"/>
            <a:ext cx="728894" cy="851696"/>
          </a:xfrm>
          <a:prstGeom prst="rect">
            <a:avLst/>
          </a:prstGeom>
        </p:spPr>
      </p:pic>
    </p:spTree>
    <p:extLst>
      <p:ext uri="{BB962C8B-B14F-4D97-AF65-F5344CB8AC3E}">
        <p14:creationId xmlns:p14="http://schemas.microsoft.com/office/powerpoint/2010/main" val="4279403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ARGUMENT FROM CASES</a:t>
            </a:r>
          </a:p>
        </p:txBody>
      </p:sp>
      <p:sp>
        <p:nvSpPr>
          <p:cNvPr id="3" name="Content Placeholder 2"/>
          <p:cNvSpPr>
            <a:spLocks noGrp="1"/>
          </p:cNvSpPr>
          <p:nvPr>
            <p:ph idx="1"/>
          </p:nvPr>
        </p:nvSpPr>
        <p:spPr/>
        <p:txBody>
          <a:bodyPr/>
          <a:lstStyle/>
          <a:p>
            <a:r>
              <a:rPr lang="en-US" dirty="0" smtClean="0"/>
              <a:t>We must distinguish between the attitudes a work </a:t>
            </a:r>
            <a:r>
              <a:rPr lang="en-US" b="1" dirty="0" smtClean="0"/>
              <a:t>represents</a:t>
            </a:r>
            <a:r>
              <a:rPr lang="en-US" i="1" dirty="0" smtClean="0"/>
              <a:t> </a:t>
            </a:r>
            <a:r>
              <a:rPr lang="en-US" dirty="0" smtClean="0"/>
              <a:t>and the attitudes a work </a:t>
            </a:r>
            <a:r>
              <a:rPr lang="en-US" b="1" dirty="0" smtClean="0"/>
              <a:t>endorses</a:t>
            </a:r>
            <a:r>
              <a:rPr lang="en-US" dirty="0" smtClean="0"/>
              <a:t>.</a:t>
            </a:r>
          </a:p>
          <a:p>
            <a:r>
              <a:rPr lang="en-US" dirty="0" smtClean="0"/>
              <a:t>There are also more than one way for a work to be “transgressive”—inviting us to </a:t>
            </a:r>
            <a:r>
              <a:rPr lang="en-US" b="1" dirty="0" smtClean="0"/>
              <a:t>question</a:t>
            </a:r>
            <a:r>
              <a:rPr lang="en-US" i="1" dirty="0" smtClean="0"/>
              <a:t> </a:t>
            </a:r>
            <a:r>
              <a:rPr lang="en-US" dirty="0"/>
              <a:t>our moral </a:t>
            </a:r>
            <a:r>
              <a:rPr lang="en-US" dirty="0" smtClean="0"/>
              <a:t>views by showing us morally bad ones versus </a:t>
            </a:r>
            <a:r>
              <a:rPr lang="en-US" b="1" dirty="0" smtClean="0"/>
              <a:t>prescribing</a:t>
            </a:r>
            <a:r>
              <a:rPr lang="en-US" dirty="0" smtClean="0"/>
              <a:t> morally bad views.</a:t>
            </a:r>
            <a:endParaRPr lang="en-US" dirty="0"/>
          </a:p>
          <a:p>
            <a:pPr marL="457200" indent="-457200">
              <a:buFont typeface="+mj-lt"/>
              <a:buAutoNum type="arabicParenR"/>
            </a:pPr>
            <a:endParaRPr lang="en-US" dirty="0" smtClean="0"/>
          </a:p>
          <a:p>
            <a:pPr marL="457200" indent="-457200">
              <a:buFont typeface="+mj-lt"/>
              <a:buAutoNum type="arabicParenR"/>
            </a:pPr>
            <a:endParaRPr lang="en-US" dirty="0"/>
          </a:p>
        </p:txBody>
      </p:sp>
    </p:spTree>
    <p:extLst>
      <p:ext uri="{BB962C8B-B14F-4D97-AF65-F5344CB8AC3E}">
        <p14:creationId xmlns:p14="http://schemas.microsoft.com/office/powerpoint/2010/main" val="4178421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 FROM COGNITIVISM</a:t>
            </a:r>
            <a:endParaRPr lang="en-US" dirty="0"/>
          </a:p>
        </p:txBody>
      </p:sp>
      <p:sp>
        <p:nvSpPr>
          <p:cNvPr id="3" name="Content Placeholder 2"/>
          <p:cNvSpPr>
            <a:spLocks noGrp="1"/>
          </p:cNvSpPr>
          <p:nvPr>
            <p:ph idx="1"/>
          </p:nvPr>
        </p:nvSpPr>
        <p:spPr/>
        <p:txBody>
          <a:bodyPr/>
          <a:lstStyle/>
          <a:p>
            <a:pPr marL="457200" indent="-457200">
              <a:buFont typeface="+mj-lt"/>
              <a:buAutoNum type="arabicParenR"/>
            </a:pPr>
            <a:r>
              <a:rPr lang="en-US" dirty="0" smtClean="0"/>
              <a:t>If </a:t>
            </a:r>
            <a:r>
              <a:rPr lang="en-US" b="1" dirty="0" smtClean="0">
                <a:solidFill>
                  <a:srgbClr val="0000FF"/>
                </a:solidFill>
              </a:rPr>
              <a:t>cognitivism</a:t>
            </a:r>
            <a:r>
              <a:rPr lang="en-US" dirty="0" smtClean="0"/>
              <a:t> is true, then cognitive merits are sometimes aesthetic merits.</a:t>
            </a:r>
          </a:p>
          <a:p>
            <a:pPr marL="457200" indent="-457200">
              <a:buFont typeface="+mj-lt"/>
              <a:buAutoNum type="arabicParenR"/>
            </a:pPr>
            <a:r>
              <a:rPr lang="en-US" dirty="0" smtClean="0"/>
              <a:t>If cognitive merits are sometimes aesthetic merits, then if the immoral perspectives of certain artworks can communicate truths to us, then immoralism is true.</a:t>
            </a:r>
          </a:p>
          <a:p>
            <a:pPr marL="457200" indent="-457200">
              <a:buFont typeface="+mj-lt"/>
              <a:buAutoNum type="arabicParenR"/>
            </a:pPr>
            <a:r>
              <a:rPr lang="en-US" dirty="0" smtClean="0"/>
              <a:t>Cognitivism is true.</a:t>
            </a:r>
          </a:p>
          <a:p>
            <a:pPr marL="457200" indent="-457200">
              <a:buFont typeface="+mj-lt"/>
              <a:buAutoNum type="arabicParenR"/>
            </a:pPr>
            <a:r>
              <a:rPr lang="en-US" dirty="0" smtClean="0"/>
              <a:t>The </a:t>
            </a:r>
            <a:r>
              <a:rPr lang="en-US" dirty="0"/>
              <a:t>immoral perspectives of certain artworks can communicate truths to </a:t>
            </a:r>
            <a:r>
              <a:rPr lang="en-US" dirty="0" smtClean="0"/>
              <a:t>us.</a:t>
            </a:r>
          </a:p>
          <a:p>
            <a:pPr marL="457200" indent="-457200">
              <a:buFont typeface="+mj-lt"/>
              <a:buAutoNum type="arabicParenR"/>
            </a:pPr>
            <a:r>
              <a:rPr lang="en-US" b="1" dirty="0" smtClean="0">
                <a:solidFill>
                  <a:srgbClr val="0000FF"/>
                </a:solidFill>
              </a:rPr>
              <a:t>So:</a:t>
            </a:r>
            <a:r>
              <a:rPr lang="en-US" dirty="0"/>
              <a:t> </a:t>
            </a:r>
            <a:r>
              <a:rPr lang="en-US" dirty="0" smtClean="0"/>
              <a:t>immoralism is true. </a:t>
            </a:r>
          </a:p>
        </p:txBody>
      </p:sp>
    </p:spTree>
    <p:extLst>
      <p:ext uri="{BB962C8B-B14F-4D97-AF65-F5344CB8AC3E}">
        <p14:creationId xmlns:p14="http://schemas.microsoft.com/office/powerpoint/2010/main" val="37748584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ARGUMENT FROM COGNITIVISM</a:t>
            </a:r>
          </a:p>
        </p:txBody>
      </p:sp>
      <p:sp>
        <p:nvSpPr>
          <p:cNvPr id="3" name="Content Placeholder 2"/>
          <p:cNvSpPr>
            <a:spLocks noGrp="1"/>
          </p:cNvSpPr>
          <p:nvPr>
            <p:ph idx="1"/>
          </p:nvPr>
        </p:nvSpPr>
        <p:spPr/>
        <p:txBody>
          <a:bodyPr/>
          <a:lstStyle/>
          <a:p>
            <a:r>
              <a:rPr lang="en-US" dirty="0" smtClean="0"/>
              <a:t>If some work communicates, e.g., that bullying is morally good, then it communicates a </a:t>
            </a:r>
            <a:r>
              <a:rPr lang="en-US" b="1" dirty="0" smtClean="0"/>
              <a:t>falsehood</a:t>
            </a:r>
            <a:r>
              <a:rPr lang="en-US" dirty="0" smtClean="0"/>
              <a:t>—and that is not a cognitive merit.</a:t>
            </a:r>
          </a:p>
          <a:p>
            <a:r>
              <a:rPr lang="en-US" dirty="0" smtClean="0"/>
              <a:t>But if the work communicates, e.g., that we can be seduced into finding bullying attractive, then that may be </a:t>
            </a:r>
            <a:r>
              <a:rPr lang="en-US" b="1" dirty="0" smtClean="0"/>
              <a:t>true</a:t>
            </a:r>
            <a:r>
              <a:rPr lang="en-US" dirty="0" smtClean="0"/>
              <a:t>—but then the work appears to be </a:t>
            </a:r>
            <a:r>
              <a:rPr lang="en-US" b="1" dirty="0" smtClean="0"/>
              <a:t>criticizing </a:t>
            </a:r>
            <a:r>
              <a:rPr lang="en-US" dirty="0" smtClean="0"/>
              <a:t>immorality (not endorsing it)!</a:t>
            </a:r>
          </a:p>
          <a:p>
            <a:endParaRPr lang="en-US" dirty="0"/>
          </a:p>
        </p:txBody>
      </p:sp>
    </p:spTree>
    <p:extLst>
      <p:ext uri="{BB962C8B-B14F-4D97-AF65-F5344CB8AC3E}">
        <p14:creationId xmlns:p14="http://schemas.microsoft.com/office/powerpoint/2010/main" val="4165831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ARGUMENT </a:t>
            </a:r>
            <a:r>
              <a:rPr lang="en-US" dirty="0"/>
              <a:t>FROM </a:t>
            </a:r>
            <a:r>
              <a:rPr lang="en-US" dirty="0" smtClean="0"/>
              <a:t>THE ROUGH HERO </a:t>
            </a:r>
            <a:endParaRPr lang="en-US" dirty="0"/>
          </a:p>
        </p:txBody>
      </p:sp>
      <p:sp>
        <p:nvSpPr>
          <p:cNvPr id="3" name="Content Placeholder 2"/>
          <p:cNvSpPr>
            <a:spLocks noGrp="1"/>
          </p:cNvSpPr>
          <p:nvPr>
            <p:ph idx="1"/>
          </p:nvPr>
        </p:nvSpPr>
        <p:spPr>
          <a:xfrm>
            <a:off x="457200" y="1600200"/>
            <a:ext cx="5967506" cy="4876800"/>
          </a:xfrm>
        </p:spPr>
        <p:txBody>
          <a:bodyPr/>
          <a:lstStyle/>
          <a:p>
            <a:r>
              <a:rPr lang="en-US" dirty="0" smtClean="0"/>
              <a:t>Works that fall into the genre of the </a:t>
            </a:r>
            <a:r>
              <a:rPr lang="en-US" b="1" dirty="0">
                <a:solidFill>
                  <a:srgbClr val="0000FF"/>
                </a:solidFill>
              </a:rPr>
              <a:t>rough hero</a:t>
            </a:r>
            <a:r>
              <a:rPr lang="en-US" dirty="0" smtClean="0"/>
              <a:t> have </a:t>
            </a:r>
            <a:r>
              <a:rPr lang="en-US" b="1" dirty="0" smtClean="0"/>
              <a:t>immoral perspectives </a:t>
            </a:r>
            <a:r>
              <a:rPr lang="en-US" dirty="0" smtClean="0"/>
              <a:t>in that they </a:t>
            </a:r>
            <a:r>
              <a:rPr lang="en-US" b="1" dirty="0" smtClean="0"/>
              <a:t>prescribe positive attitudes toward morally abhorrent characters</a:t>
            </a:r>
            <a:r>
              <a:rPr lang="en-US" dirty="0" smtClean="0"/>
              <a:t>. </a:t>
            </a:r>
          </a:p>
          <a:p>
            <a:r>
              <a:rPr lang="en-US" dirty="0" smtClean="0"/>
              <a:t>This is an both a </a:t>
            </a:r>
            <a:r>
              <a:rPr lang="en-US" b="1" dirty="0" smtClean="0"/>
              <a:t>moral failing </a:t>
            </a:r>
            <a:r>
              <a:rPr lang="en-US" dirty="0" smtClean="0"/>
              <a:t>and </a:t>
            </a:r>
            <a:r>
              <a:rPr lang="en-US" b="1" dirty="0" smtClean="0"/>
              <a:t>aesthetic achievement </a:t>
            </a:r>
            <a:r>
              <a:rPr lang="en-US" dirty="0" smtClean="0"/>
              <a:t>of these works.</a:t>
            </a:r>
          </a:p>
        </p:txBody>
      </p:sp>
      <p:pic>
        <p:nvPicPr>
          <p:cNvPr id="5" name="Picture 4" descr="eat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8600" y="1600200"/>
            <a:ext cx="2108200" cy="3175000"/>
          </a:xfrm>
          <a:prstGeom prst="rect">
            <a:avLst/>
          </a:prstGeom>
        </p:spPr>
      </p:pic>
      <p:sp>
        <p:nvSpPr>
          <p:cNvPr id="6" name="TextBox 5"/>
          <p:cNvSpPr txBox="1"/>
          <p:nvPr/>
        </p:nvSpPr>
        <p:spPr>
          <a:xfrm>
            <a:off x="6578600" y="4775200"/>
            <a:ext cx="2108200" cy="369332"/>
          </a:xfrm>
          <a:prstGeom prst="rect">
            <a:avLst/>
          </a:prstGeom>
          <a:noFill/>
        </p:spPr>
        <p:txBody>
          <a:bodyPr wrap="square" rtlCol="0">
            <a:spAutoFit/>
          </a:bodyPr>
          <a:lstStyle/>
          <a:p>
            <a:pPr algn="ctr"/>
            <a:r>
              <a:rPr lang="en-US" dirty="0"/>
              <a:t>A. W. Eaton</a:t>
            </a:r>
          </a:p>
        </p:txBody>
      </p:sp>
    </p:spTree>
    <p:extLst>
      <p:ext uri="{BB962C8B-B14F-4D97-AF65-F5344CB8AC3E}">
        <p14:creationId xmlns:p14="http://schemas.microsoft.com/office/powerpoint/2010/main" val="3691418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ARGUMENT FROM THE ROUGH HERO </a:t>
            </a:r>
          </a:p>
        </p:txBody>
      </p:sp>
      <p:pic>
        <p:nvPicPr>
          <p:cNvPr id="4" name="Picture 3" descr="satan-and-the-stars-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7090" y="1628588"/>
            <a:ext cx="4569820" cy="4573990"/>
          </a:xfrm>
          <a:prstGeom prst="rect">
            <a:avLst/>
          </a:prstGeom>
        </p:spPr>
      </p:pic>
      <p:sp>
        <p:nvSpPr>
          <p:cNvPr id="5" name="TextBox 4"/>
          <p:cNvSpPr txBox="1"/>
          <p:nvPr/>
        </p:nvSpPr>
        <p:spPr>
          <a:xfrm>
            <a:off x="2287091" y="6202578"/>
            <a:ext cx="4569820" cy="369332"/>
          </a:xfrm>
          <a:prstGeom prst="rect">
            <a:avLst/>
          </a:prstGeom>
          <a:noFill/>
        </p:spPr>
        <p:txBody>
          <a:bodyPr wrap="square" rtlCol="0">
            <a:spAutoFit/>
          </a:bodyPr>
          <a:lstStyle/>
          <a:p>
            <a:pPr algn="ctr"/>
            <a:r>
              <a:rPr lang="en-US" dirty="0" smtClean="0"/>
              <a:t>Milton’s Satan</a:t>
            </a:r>
            <a:endParaRPr lang="en-US" dirty="0"/>
          </a:p>
        </p:txBody>
      </p:sp>
    </p:spTree>
    <p:extLst>
      <p:ext uri="{BB962C8B-B14F-4D97-AF65-F5344CB8AC3E}">
        <p14:creationId xmlns:p14="http://schemas.microsoft.com/office/powerpoint/2010/main" val="338066210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ARGUMENT FROM THE ROUGH HERO </a:t>
            </a:r>
          </a:p>
        </p:txBody>
      </p:sp>
      <p:pic>
        <p:nvPicPr>
          <p:cNvPr id="4" name="Picture 3" descr="bloodmeridi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9931" y="1524000"/>
            <a:ext cx="3164139" cy="4709415"/>
          </a:xfrm>
          <a:prstGeom prst="rect">
            <a:avLst/>
          </a:prstGeom>
        </p:spPr>
      </p:pic>
      <p:sp>
        <p:nvSpPr>
          <p:cNvPr id="3" name="TextBox 2"/>
          <p:cNvSpPr txBox="1"/>
          <p:nvPr/>
        </p:nvSpPr>
        <p:spPr>
          <a:xfrm>
            <a:off x="2989931" y="6170996"/>
            <a:ext cx="3164139" cy="369332"/>
          </a:xfrm>
          <a:prstGeom prst="rect">
            <a:avLst/>
          </a:prstGeom>
          <a:noFill/>
        </p:spPr>
        <p:txBody>
          <a:bodyPr wrap="square" rtlCol="0">
            <a:spAutoFit/>
          </a:bodyPr>
          <a:lstStyle/>
          <a:p>
            <a:pPr algn="ctr"/>
            <a:r>
              <a:rPr lang="en-US" dirty="0" smtClean="0"/>
              <a:t>Judge Holden</a:t>
            </a:r>
            <a:endParaRPr lang="en-US" dirty="0"/>
          </a:p>
        </p:txBody>
      </p:sp>
    </p:spTree>
    <p:extLst>
      <p:ext uri="{BB962C8B-B14F-4D97-AF65-F5344CB8AC3E}">
        <p14:creationId xmlns:p14="http://schemas.microsoft.com/office/powerpoint/2010/main" val="15156823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ARGUMENT FROM THE ROUGH HERO </a:t>
            </a:r>
          </a:p>
        </p:txBody>
      </p:sp>
      <p:sp>
        <p:nvSpPr>
          <p:cNvPr id="3" name="Content Placeholder 2"/>
          <p:cNvSpPr>
            <a:spLocks noGrp="1"/>
          </p:cNvSpPr>
          <p:nvPr>
            <p:ph idx="1"/>
          </p:nvPr>
        </p:nvSpPr>
        <p:spPr/>
        <p:txBody>
          <a:bodyPr/>
          <a:lstStyle/>
          <a:p>
            <a:r>
              <a:rPr lang="en-US" dirty="0" smtClean="0"/>
              <a:t>“[A]t the </a:t>
            </a:r>
            <a:r>
              <a:rPr lang="en-US" dirty="0"/>
              <a:t>film’s Hollywood premier, at the point where Bonnie and Clyde are gunned down, one viewer reportedly stood up and loudly yelled, </a:t>
            </a:r>
            <a:r>
              <a:rPr lang="en-US" dirty="0" smtClean="0"/>
              <a:t>‘Fucking </a:t>
            </a:r>
            <a:r>
              <a:rPr lang="en-US" dirty="0"/>
              <a:t>cops</a:t>
            </a:r>
            <a:r>
              <a:rPr lang="en-US" dirty="0" smtClean="0"/>
              <a:t>!’” (285). </a:t>
            </a:r>
            <a:endParaRPr lang="en-US" dirty="0"/>
          </a:p>
          <a:p>
            <a:endParaRPr lang="en-US" dirty="0"/>
          </a:p>
        </p:txBody>
      </p:sp>
      <p:pic>
        <p:nvPicPr>
          <p:cNvPr id="5" name="Picture 4" descr="bonnie_and_clyde_1967_sti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9775" y="3275463"/>
            <a:ext cx="5235949" cy="2950864"/>
          </a:xfrm>
          <a:prstGeom prst="rect">
            <a:avLst/>
          </a:prstGeom>
        </p:spPr>
      </p:pic>
      <p:sp>
        <p:nvSpPr>
          <p:cNvPr id="6" name="TextBox 5"/>
          <p:cNvSpPr txBox="1"/>
          <p:nvPr/>
        </p:nvSpPr>
        <p:spPr>
          <a:xfrm>
            <a:off x="2039775" y="6226327"/>
            <a:ext cx="5235949" cy="369332"/>
          </a:xfrm>
          <a:prstGeom prst="rect">
            <a:avLst/>
          </a:prstGeom>
          <a:noFill/>
        </p:spPr>
        <p:txBody>
          <a:bodyPr wrap="square" rtlCol="0">
            <a:spAutoFit/>
          </a:bodyPr>
          <a:lstStyle/>
          <a:p>
            <a:pPr algn="ctr"/>
            <a:r>
              <a:rPr lang="en-US" i="1" dirty="0"/>
              <a:t>Bonnie and </a:t>
            </a:r>
            <a:r>
              <a:rPr lang="en-US" i="1" dirty="0" smtClean="0"/>
              <a:t>Clyde </a:t>
            </a:r>
            <a:r>
              <a:rPr lang="en-US" dirty="0" smtClean="0"/>
              <a:t>(1967)</a:t>
            </a:r>
            <a:endParaRPr lang="en-US" dirty="0"/>
          </a:p>
        </p:txBody>
      </p:sp>
    </p:spTree>
    <p:extLst>
      <p:ext uri="{BB962C8B-B14F-4D97-AF65-F5344CB8AC3E}">
        <p14:creationId xmlns:p14="http://schemas.microsoft.com/office/powerpoint/2010/main" val="4058977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ARGUMENT FROM THE ROUGH HERO </a:t>
            </a:r>
          </a:p>
        </p:txBody>
      </p:sp>
      <p:sp>
        <p:nvSpPr>
          <p:cNvPr id="3" name="Content Placeholder 2"/>
          <p:cNvSpPr>
            <a:spLocks noGrp="1"/>
          </p:cNvSpPr>
          <p:nvPr>
            <p:ph idx="1"/>
          </p:nvPr>
        </p:nvSpPr>
        <p:spPr/>
        <p:txBody>
          <a:bodyPr>
            <a:normAutofit fontScale="92500" lnSpcReduction="10000"/>
          </a:bodyPr>
          <a:lstStyle/>
          <a:p>
            <a:r>
              <a:rPr lang="en-US" dirty="0" smtClean="0"/>
              <a:t>A work in the rough hero genre </a:t>
            </a:r>
            <a:r>
              <a:rPr lang="en-US" b="1" dirty="0" smtClean="0"/>
              <a:t>invites our moral disapproval </a:t>
            </a:r>
            <a:r>
              <a:rPr lang="en-US" dirty="0" smtClean="0"/>
              <a:t>of a central character whose “flaws are . . . </a:t>
            </a:r>
            <a:r>
              <a:rPr lang="en-US" dirty="0"/>
              <a:t>grievous: he is usually a sociopath, an outlaw, a murderer, a sex criminal, a sadist, or Satan </a:t>
            </a:r>
            <a:r>
              <a:rPr lang="en-US" dirty="0" smtClean="0"/>
              <a:t>incarnate” (Eaton 2012, 284).</a:t>
            </a:r>
          </a:p>
          <a:p>
            <a:r>
              <a:rPr lang="en-US" dirty="0" smtClean="0"/>
              <a:t>It also </a:t>
            </a:r>
            <a:r>
              <a:rPr lang="en-US" b="1" dirty="0" smtClean="0"/>
              <a:t>morally undermines itself</a:t>
            </a:r>
            <a:r>
              <a:rPr lang="en-US" dirty="0" smtClean="0"/>
              <a:t> by simultaneously prescribing positive (and immoral!) attitudes toward that character.</a:t>
            </a:r>
          </a:p>
          <a:p>
            <a:r>
              <a:rPr lang="en-US" dirty="0" smtClean="0"/>
              <a:t>This prompts an </a:t>
            </a:r>
            <a:r>
              <a:rPr lang="en-US" b="1" dirty="0" smtClean="0"/>
              <a:t>aesthetically valuable experience</a:t>
            </a:r>
            <a:r>
              <a:rPr lang="en-US" dirty="0" smtClean="0"/>
              <a:t>, one of </a:t>
            </a:r>
            <a:r>
              <a:rPr lang="en-US" b="1" dirty="0" smtClean="0"/>
              <a:t>ambivalence </a:t>
            </a:r>
            <a:r>
              <a:rPr lang="en-US" dirty="0" smtClean="0"/>
              <a:t>that makes the work </a:t>
            </a:r>
            <a:r>
              <a:rPr lang="en-US" b="1" dirty="0" smtClean="0"/>
              <a:t>compelling</a:t>
            </a:r>
            <a:r>
              <a:rPr lang="en-US" dirty="0" smtClean="0"/>
              <a:t>.</a:t>
            </a:r>
            <a:endParaRPr lang="en-US" dirty="0"/>
          </a:p>
          <a:p>
            <a:r>
              <a:rPr lang="en-US" dirty="0" smtClean="0"/>
              <a:t>This</a:t>
            </a:r>
            <a:r>
              <a:rPr lang="en-US" dirty="0"/>
              <a:t> </a:t>
            </a:r>
            <a:r>
              <a:rPr lang="en-US" dirty="0" smtClean="0"/>
              <a:t>is an aesthetic achievement.</a:t>
            </a:r>
          </a:p>
          <a:p>
            <a:r>
              <a:rPr lang="en-US" b="1" dirty="0" smtClean="0">
                <a:solidFill>
                  <a:srgbClr val="0000FF"/>
                </a:solidFill>
              </a:rPr>
              <a:t>So:</a:t>
            </a:r>
            <a:r>
              <a:rPr lang="en-US" dirty="0" smtClean="0"/>
              <a:t> “[A]n </a:t>
            </a:r>
            <a:r>
              <a:rPr lang="en-US" dirty="0"/>
              <a:t>intrinsically immoral artwork that succeeds in making its target audience adopt its immoral perspective is to this extent morally flawed and also for this reason, and to this extent, aesthetically </a:t>
            </a:r>
            <a:r>
              <a:rPr lang="en-US" dirty="0" smtClean="0"/>
              <a:t>good” (290).</a:t>
            </a:r>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3777345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ARGUMENT FROM THE ROUGH HERO </a:t>
            </a:r>
          </a:p>
        </p:txBody>
      </p:sp>
      <p:cxnSp>
        <p:nvCxnSpPr>
          <p:cNvPr id="6" name="Straight Arrow Connector 5"/>
          <p:cNvCxnSpPr/>
          <p:nvPr/>
        </p:nvCxnSpPr>
        <p:spPr>
          <a:xfrm flipV="1">
            <a:off x="4527178" y="3720353"/>
            <a:ext cx="0" cy="47811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906060" y="3074022"/>
            <a:ext cx="3242236" cy="646331"/>
          </a:xfrm>
          <a:prstGeom prst="rect">
            <a:avLst/>
          </a:prstGeom>
          <a:noFill/>
        </p:spPr>
        <p:txBody>
          <a:bodyPr wrap="square" rtlCol="0">
            <a:spAutoFit/>
          </a:bodyPr>
          <a:lstStyle/>
          <a:p>
            <a:pPr algn="ctr"/>
            <a:r>
              <a:rPr lang="en-US" dirty="0"/>
              <a:t>p</a:t>
            </a:r>
            <a:r>
              <a:rPr lang="en-US" dirty="0" smtClean="0"/>
              <a:t>rescribes immoral attitudes toward a rough hero</a:t>
            </a:r>
            <a:endParaRPr lang="en-US" dirty="0"/>
          </a:p>
        </p:txBody>
      </p:sp>
      <p:cxnSp>
        <p:nvCxnSpPr>
          <p:cNvPr id="11" name="Straight Arrow Connector 10"/>
          <p:cNvCxnSpPr/>
          <p:nvPr/>
        </p:nvCxnSpPr>
        <p:spPr>
          <a:xfrm flipV="1">
            <a:off x="4661647" y="2286000"/>
            <a:ext cx="2286000" cy="78802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125882" y="1870501"/>
            <a:ext cx="1643530" cy="369332"/>
          </a:xfrm>
          <a:prstGeom prst="rect">
            <a:avLst/>
          </a:prstGeom>
          <a:noFill/>
        </p:spPr>
        <p:txBody>
          <a:bodyPr wrap="square" rtlCol="0">
            <a:spAutoFit/>
          </a:bodyPr>
          <a:lstStyle/>
          <a:p>
            <a:r>
              <a:rPr lang="en-US" dirty="0" smtClean="0"/>
              <a:t>morally flawed</a:t>
            </a:r>
            <a:endParaRPr lang="en-US" dirty="0"/>
          </a:p>
        </p:txBody>
      </p:sp>
      <p:cxnSp>
        <p:nvCxnSpPr>
          <p:cNvPr id="14" name="Straight Arrow Connector 13"/>
          <p:cNvCxnSpPr/>
          <p:nvPr/>
        </p:nvCxnSpPr>
        <p:spPr>
          <a:xfrm flipH="1" flipV="1">
            <a:off x="2375647" y="2286000"/>
            <a:ext cx="2002119" cy="788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202764" y="1870501"/>
            <a:ext cx="3324414" cy="369332"/>
          </a:xfrm>
          <a:prstGeom prst="rect">
            <a:avLst/>
          </a:prstGeom>
          <a:noFill/>
        </p:spPr>
        <p:txBody>
          <a:bodyPr wrap="square" rtlCol="0">
            <a:spAutoFit/>
          </a:bodyPr>
          <a:lstStyle/>
          <a:p>
            <a:r>
              <a:rPr lang="en-US" dirty="0"/>
              <a:t>a</a:t>
            </a:r>
            <a:r>
              <a:rPr lang="en-US" dirty="0" smtClean="0"/>
              <a:t>esthetically successful</a:t>
            </a:r>
            <a:endParaRPr lang="en-US" dirty="0"/>
          </a:p>
        </p:txBody>
      </p:sp>
      <p:pic>
        <p:nvPicPr>
          <p:cNvPr id="3" name="Picture 2" descr="Dexter_S2_Poster_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307" y="4306984"/>
            <a:ext cx="1635741" cy="2393029"/>
          </a:xfrm>
          <a:prstGeom prst="rect">
            <a:avLst/>
          </a:prstGeom>
        </p:spPr>
      </p:pic>
    </p:spTree>
    <p:extLst>
      <p:ext uri="{BB962C8B-B14F-4D97-AF65-F5344CB8AC3E}">
        <p14:creationId xmlns:p14="http://schemas.microsoft.com/office/powerpoint/2010/main" val="351181712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0000FF"/>
                </a:solidFill>
              </a:rPr>
              <a:t>Moderate immoralism: </a:t>
            </a:r>
            <a:r>
              <a:rPr lang="en-US" dirty="0" smtClean="0"/>
              <a:t>the </a:t>
            </a:r>
            <a:r>
              <a:rPr lang="en-US" b="1" dirty="0"/>
              <a:t>moral flaws </a:t>
            </a:r>
            <a:r>
              <a:rPr lang="en-US" dirty="0"/>
              <a:t>of artworks are </a:t>
            </a:r>
            <a:r>
              <a:rPr lang="en-US" b="1" dirty="0" smtClean="0"/>
              <a:t>sometimes</a:t>
            </a:r>
            <a:r>
              <a:rPr lang="en-US" i="1" dirty="0" smtClean="0"/>
              <a:t> </a:t>
            </a:r>
            <a:r>
              <a:rPr lang="en-US" dirty="0"/>
              <a:t>aesthetic </a:t>
            </a:r>
            <a:r>
              <a:rPr lang="en-US" b="1" dirty="0" smtClean="0"/>
              <a:t>successes </a:t>
            </a:r>
            <a:r>
              <a:rPr lang="en-US" dirty="0" smtClean="0"/>
              <a:t>in </a:t>
            </a:r>
            <a:r>
              <a:rPr lang="en-US" dirty="0"/>
              <a:t>them</a:t>
            </a:r>
            <a:r>
              <a:rPr lang="en-US" dirty="0" smtClean="0"/>
              <a:t>.</a:t>
            </a:r>
          </a:p>
          <a:p>
            <a:pPr marL="0" indent="0">
              <a:buNone/>
            </a:pPr>
            <a:endParaRPr lang="en-US" dirty="0" smtClean="0"/>
          </a:p>
          <a:p>
            <a:pPr marL="457200" indent="-457200">
              <a:buFont typeface="+mj-lt"/>
              <a:buAutoNum type="arabicPeriod"/>
            </a:pPr>
            <a:r>
              <a:rPr lang="en-US" dirty="0" smtClean="0"/>
              <a:t>What do you think of moderate immoralism? </a:t>
            </a:r>
          </a:p>
          <a:p>
            <a:pPr marL="731520" lvl="1" indent="-457200">
              <a:buFont typeface="+mj-lt"/>
              <a:buAutoNum type="alphaUcPeriod"/>
            </a:pPr>
            <a:r>
              <a:rPr lang="en-US" dirty="0" smtClean="0"/>
              <a:t>I lean toward</a:t>
            </a:r>
            <a:r>
              <a:rPr lang="en-US" b="1" dirty="0" smtClean="0"/>
              <a:t> accepting </a:t>
            </a:r>
            <a:r>
              <a:rPr lang="en-US" dirty="0" smtClean="0"/>
              <a:t>it</a:t>
            </a:r>
          </a:p>
          <a:p>
            <a:pPr marL="731520" lvl="1" indent="-457200">
              <a:buFont typeface="+mj-lt"/>
              <a:buAutoNum type="alphaUcPeriod"/>
            </a:pPr>
            <a:r>
              <a:rPr lang="en-US" dirty="0" smtClean="0"/>
              <a:t>I lean toward </a:t>
            </a:r>
            <a:r>
              <a:rPr lang="en-US" b="1" dirty="0" smtClean="0"/>
              <a:t>rejecting </a:t>
            </a:r>
            <a:r>
              <a:rPr lang="en-US" dirty="0" smtClean="0"/>
              <a:t>it</a:t>
            </a:r>
          </a:p>
          <a:p>
            <a:pPr marL="731520" lvl="1" indent="-457200">
              <a:buFont typeface="+mj-lt"/>
              <a:buAutoNum type="alphaUcPeriod"/>
            </a:pPr>
            <a:endParaRPr lang="en-US" dirty="0" smtClean="0"/>
          </a:p>
        </p:txBody>
      </p:sp>
    </p:spTree>
    <p:extLst>
      <p:ext uri="{BB962C8B-B14F-4D97-AF65-F5344CB8AC3E}">
        <p14:creationId xmlns:p14="http://schemas.microsoft.com/office/powerpoint/2010/main" val="201588876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AUTONOMISM</a:t>
            </a:r>
            <a:endParaRPr lang="en-US" dirty="0"/>
          </a:p>
        </p:txBody>
      </p:sp>
      <p:pic>
        <p:nvPicPr>
          <p:cNvPr id="16" name="Picture 15" descr="DE00050_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943" y="3766665"/>
            <a:ext cx="3857533" cy="1746521"/>
          </a:xfrm>
          <a:prstGeom prst="rect">
            <a:avLst/>
          </a:prstGeom>
        </p:spPr>
      </p:pic>
      <p:cxnSp>
        <p:nvCxnSpPr>
          <p:cNvPr id="17" name="Straight Arrow Connector 16"/>
          <p:cNvCxnSpPr/>
          <p:nvPr/>
        </p:nvCxnSpPr>
        <p:spPr>
          <a:xfrm flipV="1">
            <a:off x="4693737" y="2875786"/>
            <a:ext cx="874153" cy="8216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127976" y="2506454"/>
            <a:ext cx="1243169" cy="369332"/>
          </a:xfrm>
          <a:prstGeom prst="rect">
            <a:avLst/>
          </a:prstGeom>
          <a:noFill/>
        </p:spPr>
        <p:txBody>
          <a:bodyPr wrap="square" rtlCol="0">
            <a:spAutoFit/>
          </a:bodyPr>
          <a:lstStyle/>
          <a:p>
            <a:r>
              <a:rPr lang="en-US" b="1" dirty="0" smtClean="0"/>
              <a:t>MORAL</a:t>
            </a:r>
            <a:endParaRPr lang="en-US" b="1" dirty="0"/>
          </a:p>
        </p:txBody>
      </p:sp>
      <p:sp>
        <p:nvSpPr>
          <p:cNvPr id="19" name="TextBox 18"/>
          <p:cNvSpPr txBox="1"/>
          <p:nvPr/>
        </p:nvSpPr>
        <p:spPr>
          <a:xfrm>
            <a:off x="3060520" y="2506454"/>
            <a:ext cx="1390084" cy="369332"/>
          </a:xfrm>
          <a:prstGeom prst="rect">
            <a:avLst/>
          </a:prstGeom>
          <a:noFill/>
        </p:spPr>
        <p:txBody>
          <a:bodyPr wrap="square" rtlCol="0">
            <a:spAutoFit/>
          </a:bodyPr>
          <a:lstStyle/>
          <a:p>
            <a:r>
              <a:rPr lang="en-US" b="1" dirty="0" smtClean="0"/>
              <a:t>DYNAMIC</a:t>
            </a:r>
            <a:endParaRPr lang="en-US" b="1" dirty="0"/>
          </a:p>
        </p:txBody>
      </p:sp>
      <p:cxnSp>
        <p:nvCxnSpPr>
          <p:cNvPr id="20" name="Straight Arrow Connector 19"/>
          <p:cNvCxnSpPr/>
          <p:nvPr/>
        </p:nvCxnSpPr>
        <p:spPr>
          <a:xfrm flipH="1" flipV="1">
            <a:off x="3713274" y="2875786"/>
            <a:ext cx="737330" cy="8216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1" name="Picture 20" descr="stock-illustration-49952734-x-red-cross-handwritten.jpg"/>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6051" r="84517"/>
                    </a14:imgEffect>
                  </a14:imgLayer>
                </a14:imgProps>
              </a:ext>
              <a:ext uri="{28A0092B-C50C-407E-A947-70E740481C1C}">
                <a14:useLocalDpi xmlns:a14="http://schemas.microsoft.com/office/drawing/2010/main" val="0"/>
              </a:ext>
            </a:extLst>
          </a:blip>
          <a:srcRect l="7493" r="6924"/>
          <a:stretch/>
        </p:blipFill>
        <p:spPr>
          <a:xfrm>
            <a:off x="5203443" y="2283380"/>
            <a:ext cx="728894" cy="851696"/>
          </a:xfrm>
          <a:prstGeom prst="rect">
            <a:avLst/>
          </a:prstGeom>
        </p:spPr>
      </p:pic>
    </p:spTree>
    <p:extLst>
      <p:ext uri="{BB962C8B-B14F-4D97-AF65-F5344CB8AC3E}">
        <p14:creationId xmlns:p14="http://schemas.microsoft.com/office/powerpoint/2010/main" val="3443827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moralism.jpg"/>
          <p:cNvPicPr>
            <a:picLocks noChangeAspect="1"/>
          </p:cNvPicPr>
          <p:nvPr/>
        </p:nvPicPr>
        <p:blipFill>
          <a:blip r:embed="rId2">
            <a:alphaModFix amt="58000"/>
            <a:extLst>
              <a:ext uri="{28A0092B-C50C-407E-A947-70E740481C1C}">
                <a14:useLocalDpi xmlns:a14="http://schemas.microsoft.com/office/drawing/2010/main" val="0"/>
              </a:ext>
            </a:extLst>
          </a:blip>
          <a:stretch>
            <a:fillRect/>
          </a:stretch>
        </p:blipFill>
        <p:spPr>
          <a:xfrm>
            <a:off x="0" y="860846"/>
            <a:ext cx="9144000" cy="5577840"/>
          </a:xfrm>
          <a:prstGeom prst="rect">
            <a:avLst/>
          </a:prstGeom>
        </p:spPr>
      </p:pic>
      <p:sp>
        <p:nvSpPr>
          <p:cNvPr id="2" name="Title 1"/>
          <p:cNvSpPr>
            <a:spLocks noGrp="1"/>
          </p:cNvSpPr>
          <p:nvPr>
            <p:ph type="title"/>
          </p:nvPr>
        </p:nvSpPr>
        <p:spPr/>
        <p:txBody>
          <a:bodyPr/>
          <a:lstStyle/>
          <a:p>
            <a:r>
              <a:rPr lang="en-US" dirty="0" smtClean="0"/>
              <a:t>MORALISM</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061409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MODERATE MORALISM</a:t>
            </a:r>
            <a:endParaRPr lang="en-US" dirty="0"/>
          </a:p>
        </p:txBody>
      </p:sp>
      <p:sp>
        <p:nvSpPr>
          <p:cNvPr id="3" name="Content Placeholder 2"/>
          <p:cNvSpPr>
            <a:spLocks noGrp="1"/>
          </p:cNvSpPr>
          <p:nvPr>
            <p:ph idx="1"/>
          </p:nvPr>
        </p:nvSpPr>
        <p:spPr/>
        <p:txBody>
          <a:bodyPr/>
          <a:lstStyle/>
          <a:p>
            <a:r>
              <a:rPr lang="en-US" b="1" dirty="0"/>
              <a:t>A</a:t>
            </a:r>
            <a:r>
              <a:rPr lang="en-US" b="1" dirty="0" smtClean="0"/>
              <a:t>esthetically relevant </a:t>
            </a:r>
            <a:r>
              <a:rPr lang="en-US" dirty="0" smtClean="0"/>
              <a:t>moral flaws of artworks are </a:t>
            </a:r>
            <a:r>
              <a:rPr lang="en-US" b="1" dirty="0" smtClean="0"/>
              <a:t>always</a:t>
            </a:r>
            <a:r>
              <a:rPr lang="en-US" dirty="0" smtClean="0"/>
              <a:t> aesthetic flaws in them. </a:t>
            </a:r>
          </a:p>
          <a:p>
            <a:r>
              <a:rPr lang="en-US" dirty="0" smtClean="0"/>
              <a:t>That is consistent with saying that there are other moral flaws of works (the </a:t>
            </a:r>
            <a:r>
              <a:rPr lang="en-US" b="1" dirty="0" smtClean="0"/>
              <a:t>aesthetically</a:t>
            </a:r>
            <a:r>
              <a:rPr lang="en-US" dirty="0" smtClean="0"/>
              <a:t> </a:t>
            </a:r>
            <a:r>
              <a:rPr lang="en-US" b="1" dirty="0" smtClean="0"/>
              <a:t>irrelevant</a:t>
            </a:r>
            <a:r>
              <a:rPr lang="en-US" dirty="0" smtClean="0"/>
              <a:t> ones) that </a:t>
            </a:r>
            <a:r>
              <a:rPr lang="en-US" b="1" dirty="0" smtClean="0"/>
              <a:t>aren’t </a:t>
            </a:r>
            <a:r>
              <a:rPr lang="en-US" dirty="0" smtClean="0"/>
              <a:t>aesthetic flaws in them. </a:t>
            </a:r>
          </a:p>
        </p:txBody>
      </p:sp>
    </p:spTree>
    <p:extLst>
      <p:ext uri="{BB962C8B-B14F-4D97-AF65-F5344CB8AC3E}">
        <p14:creationId xmlns:p14="http://schemas.microsoft.com/office/powerpoint/2010/main" val="1784744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THE MERITED RESPONSE ARGUMENT</a:t>
            </a:r>
            <a:endParaRPr lang="en-US" sz="3500" dirty="0"/>
          </a:p>
        </p:txBody>
      </p:sp>
      <p:sp>
        <p:nvSpPr>
          <p:cNvPr id="3" name="Content Placeholder 2"/>
          <p:cNvSpPr>
            <a:spLocks noGrp="1"/>
          </p:cNvSpPr>
          <p:nvPr>
            <p:ph idx="1"/>
          </p:nvPr>
        </p:nvSpPr>
        <p:spPr>
          <a:xfrm>
            <a:off x="457199" y="1600200"/>
            <a:ext cx="5371630" cy="4876800"/>
          </a:xfrm>
        </p:spPr>
        <p:txBody>
          <a:bodyPr/>
          <a:lstStyle/>
          <a:p>
            <a:r>
              <a:rPr lang="en-US" dirty="0" smtClean="0"/>
              <a:t>“[W]here </a:t>
            </a:r>
            <a:r>
              <a:rPr lang="en-US" dirty="0"/>
              <a:t>vicious manners are described, without being marked with the proper characters of blame and </a:t>
            </a:r>
            <a:r>
              <a:rPr lang="en-US" dirty="0" smtClean="0"/>
              <a:t>disapprobation</a:t>
            </a:r>
            <a:r>
              <a:rPr lang="en-US" dirty="0"/>
              <a:t>; this must be allowed to disfigure the poem, and to be a real deformity. I cannot, nor is it proper I should, enter into such </a:t>
            </a:r>
            <a:r>
              <a:rPr lang="en-US" dirty="0" smtClean="0"/>
              <a:t>sentiments” (Hume 1987, 246).</a:t>
            </a:r>
            <a:endParaRPr lang="en-US" dirty="0"/>
          </a:p>
        </p:txBody>
      </p:sp>
      <p:pic>
        <p:nvPicPr>
          <p:cNvPr id="4" name="Picture 3" descr="Painting_of_David_Hu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8829" y="1600200"/>
            <a:ext cx="3035771" cy="3733800"/>
          </a:xfrm>
          <a:prstGeom prst="rect">
            <a:avLst/>
          </a:prstGeom>
        </p:spPr>
      </p:pic>
      <p:sp>
        <p:nvSpPr>
          <p:cNvPr id="5" name="TextBox 4"/>
          <p:cNvSpPr txBox="1"/>
          <p:nvPr/>
        </p:nvSpPr>
        <p:spPr>
          <a:xfrm>
            <a:off x="5828829" y="5334000"/>
            <a:ext cx="3035771" cy="369332"/>
          </a:xfrm>
          <a:prstGeom prst="rect">
            <a:avLst/>
          </a:prstGeom>
          <a:noFill/>
        </p:spPr>
        <p:txBody>
          <a:bodyPr wrap="square" rtlCol="0">
            <a:spAutoFit/>
          </a:bodyPr>
          <a:lstStyle/>
          <a:p>
            <a:pPr algn="ctr"/>
            <a:r>
              <a:rPr lang="en-US" dirty="0" smtClean="0"/>
              <a:t>David Hume</a:t>
            </a:r>
            <a:endParaRPr lang="en-US" dirty="0"/>
          </a:p>
        </p:txBody>
      </p:sp>
    </p:spTree>
    <p:extLst>
      <p:ext uri="{BB962C8B-B14F-4D97-AF65-F5344CB8AC3E}">
        <p14:creationId xmlns:p14="http://schemas.microsoft.com/office/powerpoint/2010/main" val="349679940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t>THE MERITED RESPONSE ARGUMENT</a:t>
            </a:r>
          </a:p>
        </p:txBody>
      </p:sp>
      <p:sp>
        <p:nvSpPr>
          <p:cNvPr id="3" name="Content Placeholder 2"/>
          <p:cNvSpPr>
            <a:spLocks noGrp="1"/>
          </p:cNvSpPr>
          <p:nvPr>
            <p:ph idx="1"/>
          </p:nvPr>
        </p:nvSpPr>
        <p:spPr/>
        <p:txBody>
          <a:bodyPr>
            <a:normAutofit/>
          </a:bodyPr>
          <a:lstStyle/>
          <a:p>
            <a:pPr marL="457200" indent="-457200">
              <a:buFont typeface="+mj-lt"/>
              <a:buAutoNum type="arabicParenR"/>
            </a:pPr>
            <a:r>
              <a:rPr lang="en-US" dirty="0" smtClean="0"/>
              <a:t>If a work of art prescribes a response we have moral reason to resist, then that is a moral flaw in the work.</a:t>
            </a:r>
          </a:p>
          <a:p>
            <a:pPr marL="457200" indent="-457200">
              <a:buFont typeface="+mj-lt"/>
              <a:buAutoNum type="arabicParenR"/>
            </a:pPr>
            <a:r>
              <a:rPr lang="en-US" dirty="0" smtClean="0"/>
              <a:t>If a work of art prescribes an unmerited response, then that is an aesthetic flaw in the work.</a:t>
            </a:r>
          </a:p>
          <a:p>
            <a:pPr marL="457200" indent="-457200">
              <a:buFont typeface="+mj-lt"/>
              <a:buAutoNum type="arabicParenR"/>
            </a:pPr>
            <a:r>
              <a:rPr lang="en-US" dirty="0" smtClean="0"/>
              <a:t>A </a:t>
            </a:r>
            <a:r>
              <a:rPr lang="en-US" dirty="0"/>
              <a:t>response we have moral reason to resist is </a:t>
            </a:r>
            <a:r>
              <a:rPr lang="en-US" dirty="0" smtClean="0"/>
              <a:t>also unmerited.</a:t>
            </a:r>
          </a:p>
          <a:p>
            <a:pPr marL="457200" indent="-457200">
              <a:buFont typeface="+mj-lt"/>
              <a:buAutoNum type="arabicParenR"/>
            </a:pPr>
            <a:r>
              <a:rPr lang="en-US" dirty="0" smtClean="0"/>
              <a:t>Some works prescribe responses we have moral reason to resist.</a:t>
            </a:r>
          </a:p>
          <a:p>
            <a:pPr marL="457200" indent="-457200">
              <a:buFont typeface="+mj-lt"/>
              <a:buAutoNum type="arabicParenR"/>
            </a:pPr>
            <a:r>
              <a:rPr lang="en-US" b="1" dirty="0">
                <a:solidFill>
                  <a:srgbClr val="0000FF"/>
                </a:solidFill>
              </a:rPr>
              <a:t>So: </a:t>
            </a:r>
            <a:r>
              <a:rPr lang="en-US" dirty="0" smtClean="0"/>
              <a:t>some works have moral flaws that are also aesthetic flaws—moderate moralism is true.</a:t>
            </a:r>
          </a:p>
          <a:p>
            <a:pPr marL="457200" indent="-457200">
              <a:buFont typeface="+mj-lt"/>
              <a:buAutoNum type="arabicParenR"/>
            </a:pPr>
            <a:endParaRPr lang="en-US" dirty="0" smtClean="0"/>
          </a:p>
          <a:p>
            <a:pPr marL="457200" indent="-457200">
              <a:buFont typeface="+mj-lt"/>
              <a:buAutoNum type="arabicParenR"/>
            </a:pPr>
            <a:endParaRPr lang="en-US" dirty="0"/>
          </a:p>
        </p:txBody>
      </p:sp>
    </p:spTree>
    <p:extLst>
      <p:ext uri="{BB962C8B-B14F-4D97-AF65-F5344CB8AC3E}">
        <p14:creationId xmlns:p14="http://schemas.microsoft.com/office/powerpoint/2010/main" val="370997841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smtClean="0"/>
              <a:t>THE MERITED RESPONSE ARGUMENT</a:t>
            </a:r>
            <a:endParaRPr lang="en-US" sz="3500" dirty="0"/>
          </a:p>
        </p:txBody>
      </p:sp>
      <p:pic>
        <p:nvPicPr>
          <p:cNvPr id="21" name="Picture 20" descr="blog_filmreel_edit_Altitude_industrial_design_firm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1362" y="5110556"/>
            <a:ext cx="2434234" cy="1435573"/>
          </a:xfrm>
          <a:prstGeom prst="rect">
            <a:avLst/>
          </a:prstGeom>
        </p:spPr>
      </p:pic>
      <p:sp>
        <p:nvSpPr>
          <p:cNvPr id="8" name="TextBox 7"/>
          <p:cNvSpPr txBox="1"/>
          <p:nvPr/>
        </p:nvSpPr>
        <p:spPr>
          <a:xfrm>
            <a:off x="979829" y="4162061"/>
            <a:ext cx="7184343" cy="369332"/>
          </a:xfrm>
          <a:prstGeom prst="rect">
            <a:avLst/>
          </a:prstGeom>
          <a:noFill/>
        </p:spPr>
        <p:txBody>
          <a:bodyPr wrap="square" rtlCol="0">
            <a:spAutoFit/>
          </a:bodyPr>
          <a:lstStyle/>
          <a:p>
            <a:r>
              <a:rPr lang="en-US" dirty="0" smtClean="0"/>
              <a:t>[prescribes morally bad response] = [prescribes unmerited response]</a:t>
            </a:r>
            <a:endParaRPr lang="en-US" dirty="0"/>
          </a:p>
        </p:txBody>
      </p:sp>
      <p:sp>
        <p:nvSpPr>
          <p:cNvPr id="29" name="TextBox 28"/>
          <p:cNvSpPr txBox="1"/>
          <p:nvPr/>
        </p:nvSpPr>
        <p:spPr>
          <a:xfrm>
            <a:off x="4739120" y="3114617"/>
            <a:ext cx="2936395" cy="369332"/>
          </a:xfrm>
          <a:prstGeom prst="rect">
            <a:avLst/>
          </a:prstGeom>
          <a:noFill/>
        </p:spPr>
        <p:txBody>
          <a:bodyPr wrap="square" rtlCol="0">
            <a:spAutoFit/>
          </a:bodyPr>
          <a:lstStyle/>
          <a:p>
            <a:pPr algn="ctr"/>
            <a:r>
              <a:rPr lang="en-US" dirty="0" smtClean="0"/>
              <a:t>aesthetically flawed</a:t>
            </a:r>
            <a:endParaRPr lang="en-US" dirty="0"/>
          </a:p>
        </p:txBody>
      </p:sp>
      <p:cxnSp>
        <p:nvCxnSpPr>
          <p:cNvPr id="32" name="Straight Arrow Connector 31"/>
          <p:cNvCxnSpPr/>
          <p:nvPr/>
        </p:nvCxnSpPr>
        <p:spPr>
          <a:xfrm flipH="1" flipV="1">
            <a:off x="3246028" y="3505070"/>
            <a:ext cx="1276315" cy="65699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2347890" y="3114617"/>
            <a:ext cx="1718961" cy="369332"/>
          </a:xfrm>
          <a:prstGeom prst="rect">
            <a:avLst/>
          </a:prstGeom>
          <a:noFill/>
        </p:spPr>
        <p:txBody>
          <a:bodyPr wrap="square" rtlCol="0">
            <a:spAutoFit/>
          </a:bodyPr>
          <a:lstStyle/>
          <a:p>
            <a:r>
              <a:rPr lang="en-US" dirty="0" smtClean="0"/>
              <a:t>morally flawed</a:t>
            </a:r>
            <a:endParaRPr lang="en-US" dirty="0"/>
          </a:p>
        </p:txBody>
      </p:sp>
      <p:cxnSp>
        <p:nvCxnSpPr>
          <p:cNvPr id="15" name="Straight Arrow Connector 14"/>
          <p:cNvCxnSpPr/>
          <p:nvPr/>
        </p:nvCxnSpPr>
        <p:spPr>
          <a:xfrm flipV="1">
            <a:off x="4739120" y="3483949"/>
            <a:ext cx="1406059" cy="67811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6151650" y="2717632"/>
            <a:ext cx="1" cy="39698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739120" y="2016551"/>
            <a:ext cx="2734638" cy="646331"/>
          </a:xfrm>
          <a:prstGeom prst="rect">
            <a:avLst/>
          </a:prstGeom>
          <a:noFill/>
        </p:spPr>
        <p:txBody>
          <a:bodyPr wrap="square" rtlCol="0">
            <a:spAutoFit/>
          </a:bodyPr>
          <a:lstStyle/>
          <a:p>
            <a:pPr algn="ctr"/>
            <a:r>
              <a:rPr lang="en-US" cap="small" dirty="0" smtClean="0"/>
              <a:t>all things considered aesthetic value</a:t>
            </a:r>
            <a:endParaRPr lang="en-US" cap="small" dirty="0"/>
          </a:p>
        </p:txBody>
      </p:sp>
      <p:cxnSp>
        <p:nvCxnSpPr>
          <p:cNvPr id="26" name="Straight Arrow Connector 25"/>
          <p:cNvCxnSpPr/>
          <p:nvPr/>
        </p:nvCxnSpPr>
        <p:spPr>
          <a:xfrm flipV="1">
            <a:off x="4638145" y="4568128"/>
            <a:ext cx="1" cy="39698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3200235" y="2717632"/>
            <a:ext cx="1" cy="39698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787705" y="2016551"/>
            <a:ext cx="2734638" cy="646331"/>
          </a:xfrm>
          <a:prstGeom prst="rect">
            <a:avLst/>
          </a:prstGeom>
          <a:noFill/>
        </p:spPr>
        <p:txBody>
          <a:bodyPr wrap="square" rtlCol="0">
            <a:spAutoFit/>
          </a:bodyPr>
          <a:lstStyle/>
          <a:p>
            <a:pPr algn="ctr"/>
            <a:r>
              <a:rPr lang="en-US" cap="small" dirty="0" smtClean="0"/>
              <a:t>all things considered moral value</a:t>
            </a:r>
            <a:endParaRPr lang="en-US" cap="small" dirty="0"/>
          </a:p>
        </p:txBody>
      </p:sp>
    </p:spTree>
    <p:extLst>
      <p:ext uri="{BB962C8B-B14F-4D97-AF65-F5344CB8AC3E}">
        <p14:creationId xmlns:p14="http://schemas.microsoft.com/office/powerpoint/2010/main" val="21689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0000FF"/>
                </a:solidFill>
              </a:rPr>
              <a:t>Moderate moralism: </a:t>
            </a:r>
            <a:r>
              <a:rPr lang="en-US" dirty="0" smtClean="0"/>
              <a:t>aesthetically relevant </a:t>
            </a:r>
            <a:r>
              <a:rPr lang="en-US" b="1" dirty="0"/>
              <a:t>moral flaws </a:t>
            </a:r>
            <a:r>
              <a:rPr lang="en-US" dirty="0"/>
              <a:t>of artworks </a:t>
            </a:r>
            <a:r>
              <a:rPr lang="en-US" dirty="0" smtClean="0"/>
              <a:t>are</a:t>
            </a:r>
            <a:r>
              <a:rPr lang="en-US" i="1" dirty="0" smtClean="0"/>
              <a:t> </a:t>
            </a:r>
            <a:r>
              <a:rPr lang="en-US" dirty="0" smtClean="0"/>
              <a:t>always </a:t>
            </a:r>
            <a:r>
              <a:rPr lang="en-US" b="1" dirty="0" smtClean="0"/>
              <a:t>aesthetic </a:t>
            </a:r>
            <a:r>
              <a:rPr lang="en-US" b="1" dirty="0"/>
              <a:t>flaws </a:t>
            </a:r>
            <a:r>
              <a:rPr lang="en-US" dirty="0"/>
              <a:t>in them</a:t>
            </a:r>
            <a:r>
              <a:rPr lang="en-US" dirty="0" smtClean="0"/>
              <a:t>.</a:t>
            </a:r>
          </a:p>
          <a:p>
            <a:pPr marL="0" indent="0">
              <a:buNone/>
            </a:pPr>
            <a:endParaRPr lang="en-US" dirty="0" smtClean="0"/>
          </a:p>
          <a:p>
            <a:pPr marL="457200" indent="-457200">
              <a:buFont typeface="+mj-lt"/>
              <a:buAutoNum type="arabicPeriod"/>
            </a:pPr>
            <a:r>
              <a:rPr lang="en-US" dirty="0" smtClean="0"/>
              <a:t>What do you think of moderate immoralism? </a:t>
            </a:r>
          </a:p>
          <a:p>
            <a:pPr marL="731520" lvl="1" indent="-457200">
              <a:buFont typeface="+mj-lt"/>
              <a:buAutoNum type="alphaUcPeriod"/>
            </a:pPr>
            <a:r>
              <a:rPr lang="en-US" dirty="0" smtClean="0"/>
              <a:t>I lean toward</a:t>
            </a:r>
            <a:r>
              <a:rPr lang="en-US" b="1" dirty="0" smtClean="0"/>
              <a:t> accepting </a:t>
            </a:r>
            <a:r>
              <a:rPr lang="en-US" dirty="0" smtClean="0"/>
              <a:t>it</a:t>
            </a:r>
          </a:p>
          <a:p>
            <a:pPr marL="731520" lvl="1" indent="-457200">
              <a:buFont typeface="+mj-lt"/>
              <a:buAutoNum type="alphaUcPeriod"/>
            </a:pPr>
            <a:r>
              <a:rPr lang="en-US" dirty="0" smtClean="0"/>
              <a:t>I lean toward </a:t>
            </a:r>
            <a:r>
              <a:rPr lang="en-US" b="1" dirty="0" smtClean="0"/>
              <a:t>rejecting </a:t>
            </a:r>
            <a:r>
              <a:rPr lang="en-US" dirty="0" smtClean="0"/>
              <a:t>it</a:t>
            </a:r>
          </a:p>
          <a:p>
            <a:pPr marL="731520" lvl="1" indent="-457200">
              <a:buFont typeface="+mj-lt"/>
              <a:buAutoNum type="alphaUcPeriod"/>
            </a:pPr>
            <a:endParaRPr lang="en-US" dirty="0" smtClean="0"/>
          </a:p>
        </p:txBody>
      </p:sp>
    </p:spTree>
    <p:extLst>
      <p:ext uri="{BB962C8B-B14F-4D97-AF65-F5344CB8AC3E}">
        <p14:creationId xmlns:p14="http://schemas.microsoft.com/office/powerpoint/2010/main" val="201588876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What do you think of extreme autonomism (the view that it doesn’t make sense to morally evaluate works of art)?</a:t>
            </a:r>
          </a:p>
          <a:p>
            <a:pPr marL="731520" lvl="1" indent="-457200">
              <a:buFont typeface="+mj-lt"/>
              <a:buAutoNum type="alphaUcPeriod"/>
            </a:pPr>
            <a:r>
              <a:rPr lang="en-US" dirty="0" smtClean="0"/>
              <a:t>I am inclined to </a:t>
            </a:r>
            <a:r>
              <a:rPr lang="en-US" b="1" dirty="0" smtClean="0"/>
              <a:t>agree</a:t>
            </a:r>
            <a:r>
              <a:rPr lang="en-US" dirty="0" smtClean="0"/>
              <a:t> with extreme autonomism.</a:t>
            </a:r>
            <a:endParaRPr lang="en-US" dirty="0"/>
          </a:p>
          <a:p>
            <a:pPr marL="731520" lvl="1" indent="-457200">
              <a:buFont typeface="+mj-lt"/>
              <a:buAutoNum type="alphaUcPeriod"/>
            </a:pPr>
            <a:r>
              <a:rPr lang="en-US" dirty="0" smtClean="0"/>
              <a:t>I am inclined to </a:t>
            </a:r>
            <a:r>
              <a:rPr lang="en-US" b="1" dirty="0" smtClean="0"/>
              <a:t>disagree</a:t>
            </a:r>
            <a:r>
              <a:rPr lang="en-US" dirty="0" smtClean="0"/>
              <a:t> with extreme autonomism.</a:t>
            </a:r>
            <a:endParaRPr lang="en-US" dirty="0"/>
          </a:p>
        </p:txBody>
      </p:sp>
      <p:pic>
        <p:nvPicPr>
          <p:cNvPr id="4" name="Picture 3" descr="Screen Shot 2018-03-07 at 10.37.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 y="4083811"/>
            <a:ext cx="8978900" cy="1790700"/>
          </a:xfrm>
          <a:prstGeom prst="rect">
            <a:avLst/>
          </a:prstGeom>
        </p:spPr>
      </p:pic>
    </p:spTree>
    <p:extLst>
      <p:ext uri="{BB962C8B-B14F-4D97-AF65-F5344CB8AC3E}">
        <p14:creationId xmlns:p14="http://schemas.microsoft.com/office/powerpoint/2010/main" val="3734358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MODERATE </a:t>
            </a:r>
            <a:r>
              <a:rPr lang="en-US" dirty="0"/>
              <a:t>AUTONOMISM</a:t>
            </a:r>
          </a:p>
        </p:txBody>
      </p:sp>
      <p:sp>
        <p:nvSpPr>
          <p:cNvPr id="3" name="Content Placeholder 2"/>
          <p:cNvSpPr>
            <a:spLocks noGrp="1"/>
          </p:cNvSpPr>
          <p:nvPr>
            <p:ph idx="1"/>
          </p:nvPr>
        </p:nvSpPr>
        <p:spPr/>
        <p:txBody>
          <a:bodyPr/>
          <a:lstStyle/>
          <a:p>
            <a:r>
              <a:rPr lang="en-US" dirty="0" smtClean="0"/>
              <a:t>While it makes sense to morally evaluate artworks, the </a:t>
            </a:r>
            <a:r>
              <a:rPr lang="en-US" dirty="0"/>
              <a:t>moral </a:t>
            </a:r>
            <a:r>
              <a:rPr lang="en-US" dirty="0" smtClean="0"/>
              <a:t>flaws (or successes) </a:t>
            </a:r>
            <a:r>
              <a:rPr lang="en-US" dirty="0"/>
              <a:t>of artworks are </a:t>
            </a:r>
            <a:r>
              <a:rPr lang="en-US" b="1" dirty="0"/>
              <a:t>never</a:t>
            </a:r>
            <a:r>
              <a:rPr lang="en-US" i="1" dirty="0"/>
              <a:t> </a:t>
            </a:r>
            <a:r>
              <a:rPr lang="en-US" dirty="0"/>
              <a:t>aesthetic </a:t>
            </a:r>
            <a:r>
              <a:rPr lang="en-US" dirty="0" smtClean="0"/>
              <a:t>flaws (or successes) </a:t>
            </a:r>
            <a:r>
              <a:rPr lang="en-US" dirty="0"/>
              <a:t>in them</a:t>
            </a:r>
            <a:r>
              <a:rPr lang="en-US" dirty="0" smtClean="0"/>
              <a:t>.</a:t>
            </a:r>
          </a:p>
          <a:p>
            <a:r>
              <a:rPr lang="en-US" dirty="0" smtClean="0"/>
              <a:t>“When </a:t>
            </a:r>
            <a:r>
              <a:rPr lang="en-US" dirty="0"/>
              <a:t>it seems that ethical flaws in works are aesthetically relevant, it is in fact not their ethical badness, but some other features of the expression of these flaws that is </a:t>
            </a:r>
            <a:r>
              <a:rPr lang="en-US" dirty="0" smtClean="0"/>
              <a:t>relevant” (Gaut 2011, 433).</a:t>
            </a:r>
            <a:endParaRPr lang="en-US" dirty="0"/>
          </a:p>
        </p:txBody>
      </p:sp>
    </p:spTree>
    <p:extLst>
      <p:ext uri="{BB962C8B-B14F-4D97-AF65-F5344CB8AC3E}">
        <p14:creationId xmlns:p14="http://schemas.microsoft.com/office/powerpoint/2010/main" val="1470272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 FROM CASES</a:t>
            </a:r>
            <a:endParaRPr lang="en-US" dirty="0"/>
          </a:p>
        </p:txBody>
      </p:sp>
      <p:sp>
        <p:nvSpPr>
          <p:cNvPr id="3" name="Content Placeholder 2"/>
          <p:cNvSpPr>
            <a:spLocks noGrp="1"/>
          </p:cNvSpPr>
          <p:nvPr>
            <p:ph idx="1"/>
          </p:nvPr>
        </p:nvSpPr>
        <p:spPr>
          <a:xfrm>
            <a:off x="457200" y="1600200"/>
            <a:ext cx="5474447" cy="4876800"/>
          </a:xfrm>
        </p:spPr>
        <p:txBody>
          <a:bodyPr/>
          <a:lstStyle/>
          <a:p>
            <a:pPr marL="457200" indent="-457200">
              <a:buFont typeface="+mj-lt"/>
              <a:buAutoNum type="arabicParenR"/>
            </a:pPr>
            <a:r>
              <a:rPr lang="en-US" dirty="0"/>
              <a:t>Some </a:t>
            </a:r>
            <a:r>
              <a:rPr lang="en-US" dirty="0" smtClean="0"/>
              <a:t>works </a:t>
            </a:r>
            <a:r>
              <a:rPr lang="en-US" dirty="0"/>
              <a:t>of art </a:t>
            </a:r>
            <a:r>
              <a:rPr lang="en-US" dirty="0" smtClean="0"/>
              <a:t>are both extremely immoral and aesthetic masterpieces. </a:t>
            </a:r>
          </a:p>
          <a:p>
            <a:pPr marL="457200" indent="-457200">
              <a:buFont typeface="+mj-lt"/>
              <a:buAutoNum type="arabicParenR"/>
            </a:pPr>
            <a:r>
              <a:rPr lang="en-US" dirty="0" smtClean="0"/>
              <a:t>If some works of art are both extremely immoral and aesthetic masterpieces, then the immorality of an artwork is irrelevant to its aesthetic value.</a:t>
            </a:r>
          </a:p>
          <a:p>
            <a:pPr marL="457200" indent="-457200">
              <a:buFont typeface="+mj-lt"/>
              <a:buAutoNum type="arabicParenR"/>
            </a:pPr>
            <a:r>
              <a:rPr lang="en-US" b="1" dirty="0">
                <a:solidFill>
                  <a:srgbClr val="0000FF"/>
                </a:solidFill>
              </a:rPr>
              <a:t>So: </a:t>
            </a:r>
            <a:r>
              <a:rPr lang="en-US" dirty="0" smtClean="0"/>
              <a:t>the </a:t>
            </a:r>
            <a:r>
              <a:rPr lang="en-US" dirty="0"/>
              <a:t>immorality of </a:t>
            </a:r>
            <a:r>
              <a:rPr lang="en-US" dirty="0" smtClean="0"/>
              <a:t>an artwork </a:t>
            </a:r>
            <a:r>
              <a:rPr lang="en-US" dirty="0"/>
              <a:t>is irrelevant to its aesthetic value</a:t>
            </a:r>
            <a:r>
              <a:rPr lang="en-US" dirty="0" smtClean="0"/>
              <a:t>.</a:t>
            </a:r>
            <a:endParaRPr lang="en-US" dirty="0"/>
          </a:p>
        </p:txBody>
      </p:sp>
      <p:pic>
        <p:nvPicPr>
          <p:cNvPr id="4" name="Picture 3" descr="Triumph_des_Willens_pos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524000"/>
            <a:ext cx="2590800" cy="4861088"/>
          </a:xfrm>
          <a:prstGeom prst="rect">
            <a:avLst/>
          </a:prstGeom>
        </p:spPr>
      </p:pic>
    </p:spTree>
    <p:extLst>
      <p:ext uri="{BB962C8B-B14F-4D97-AF65-F5344CB8AC3E}">
        <p14:creationId xmlns:p14="http://schemas.microsoft.com/office/powerpoint/2010/main" val="8142940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Which </a:t>
            </a:r>
            <a:r>
              <a:rPr lang="en-US" dirty="0"/>
              <a:t>premises do you reject (if any)</a:t>
            </a:r>
            <a:r>
              <a:rPr lang="en-US" dirty="0" smtClean="0"/>
              <a:t>?</a:t>
            </a:r>
            <a:endParaRPr lang="en-US" b="1" dirty="0"/>
          </a:p>
          <a:p>
            <a:pPr marL="731520" lvl="1" indent="-457200">
              <a:buFont typeface="+mj-lt"/>
              <a:buAutoNum type="alphaUcPeriod"/>
            </a:pPr>
            <a:r>
              <a:rPr lang="en-US" dirty="0"/>
              <a:t>(1) Some works of art are both extremely immoral and aesthetic masterpieces.</a:t>
            </a:r>
          </a:p>
          <a:p>
            <a:pPr marL="731520" lvl="1" indent="-457200">
              <a:buFont typeface="+mj-lt"/>
              <a:buAutoNum type="alphaUcPeriod"/>
            </a:pPr>
            <a:r>
              <a:rPr lang="en-US" dirty="0"/>
              <a:t>(2) If some works of art are both extremely immoral and aesthetic masterpieces, then the immorality of an artwork is irrelevant to its aesthetic value.</a:t>
            </a:r>
          </a:p>
          <a:p>
            <a:pPr marL="731520" lvl="1" indent="-457200">
              <a:buFont typeface="+mj-lt"/>
              <a:buAutoNum type="alphaUcPeriod"/>
            </a:pPr>
            <a:r>
              <a:rPr lang="en-US" dirty="0"/>
              <a:t>Both premises (1) and (2).</a:t>
            </a:r>
          </a:p>
          <a:p>
            <a:pPr marL="731520" lvl="1" indent="-457200">
              <a:buFont typeface="+mj-lt"/>
              <a:buAutoNum type="alphaUcPeriod"/>
            </a:pPr>
            <a:r>
              <a:rPr lang="en-US" dirty="0" smtClean="0"/>
              <a:t>I accept </a:t>
            </a:r>
            <a:r>
              <a:rPr lang="en-US" dirty="0"/>
              <a:t>both </a:t>
            </a:r>
            <a:r>
              <a:rPr lang="en-US" dirty="0" smtClean="0"/>
              <a:t>premises: autonomism is true!</a:t>
            </a:r>
            <a:endParaRPr lang="en-US" dirty="0"/>
          </a:p>
        </p:txBody>
      </p:sp>
    </p:spTree>
    <p:extLst>
      <p:ext uri="{BB962C8B-B14F-4D97-AF65-F5344CB8AC3E}">
        <p14:creationId xmlns:p14="http://schemas.microsoft.com/office/powerpoint/2010/main" val="8413368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ARGUMENT FROM CASES</a:t>
            </a:r>
          </a:p>
        </p:txBody>
      </p:sp>
      <p:sp>
        <p:nvSpPr>
          <p:cNvPr id="3" name="Content Placeholder 2"/>
          <p:cNvSpPr>
            <a:spLocks noGrp="1"/>
          </p:cNvSpPr>
          <p:nvPr>
            <p:ph idx="1"/>
          </p:nvPr>
        </p:nvSpPr>
        <p:spPr>
          <a:xfrm>
            <a:off x="457200" y="1600200"/>
            <a:ext cx="5638800" cy="4876800"/>
          </a:xfrm>
        </p:spPr>
        <p:txBody>
          <a:bodyPr/>
          <a:lstStyle/>
          <a:p>
            <a:r>
              <a:rPr lang="en-US" dirty="0" smtClean="0"/>
              <a:t>Premise (2) might be true if the moralist held that moral merits are the </a:t>
            </a:r>
            <a:r>
              <a:rPr lang="en-US" b="1" dirty="0" smtClean="0"/>
              <a:t>only </a:t>
            </a:r>
            <a:r>
              <a:rPr lang="en-US" dirty="0" smtClean="0"/>
              <a:t>aesthetic merits that there are.</a:t>
            </a:r>
          </a:p>
          <a:p>
            <a:r>
              <a:rPr lang="en-US" dirty="0" smtClean="0"/>
              <a:t>But we should be </a:t>
            </a:r>
            <a:r>
              <a:rPr lang="en-US" b="1" dirty="0" smtClean="0">
                <a:solidFill>
                  <a:srgbClr val="0000FF"/>
                </a:solidFill>
              </a:rPr>
              <a:t>pluralists</a:t>
            </a:r>
            <a:r>
              <a:rPr lang="en-US" dirty="0"/>
              <a:t> </a:t>
            </a:r>
            <a:r>
              <a:rPr lang="en-US" dirty="0" smtClean="0"/>
              <a:t>about aesthetic value. </a:t>
            </a:r>
          </a:p>
          <a:p>
            <a:r>
              <a:rPr lang="en-US" i="1" dirty="0" smtClean="0"/>
              <a:t>Triumph of the Will </a:t>
            </a:r>
            <a:r>
              <a:rPr lang="en-US" dirty="0" smtClean="0"/>
              <a:t>is aesthetically flawed </a:t>
            </a:r>
            <a:r>
              <a:rPr lang="en-US" b="1" dirty="0" smtClean="0"/>
              <a:t>insofar as </a:t>
            </a:r>
            <a:r>
              <a:rPr lang="en-US" dirty="0" smtClean="0"/>
              <a:t>it is immoral.</a:t>
            </a:r>
          </a:p>
          <a:p>
            <a:r>
              <a:rPr lang="en-US" dirty="0" smtClean="0"/>
              <a:t>Nonetheless, </a:t>
            </a:r>
            <a:r>
              <a:rPr lang="en-US" b="1" dirty="0" smtClean="0"/>
              <a:t>all things</a:t>
            </a:r>
            <a:r>
              <a:rPr lang="en-US" b="1" dirty="0"/>
              <a:t> </a:t>
            </a:r>
            <a:r>
              <a:rPr lang="en-US" b="1" dirty="0" smtClean="0"/>
              <a:t>considered</a:t>
            </a:r>
            <a:r>
              <a:rPr lang="en-US" dirty="0" smtClean="0"/>
              <a:t>, it may still be an aesthetic masterpiece.</a:t>
            </a:r>
          </a:p>
        </p:txBody>
      </p:sp>
      <p:pic>
        <p:nvPicPr>
          <p:cNvPr id="4" name="Picture 3" descr="Triumph_des_Willens_pos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24000"/>
            <a:ext cx="2590800" cy="4861088"/>
          </a:xfrm>
          <a:prstGeom prst="rect">
            <a:avLst/>
          </a:prstGeom>
        </p:spPr>
      </p:pic>
    </p:spTree>
    <p:extLst>
      <p:ext uri="{BB962C8B-B14F-4D97-AF65-F5344CB8AC3E}">
        <p14:creationId xmlns:p14="http://schemas.microsoft.com/office/powerpoint/2010/main" val="28875297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ARGUMENT FROM INSEPARABILITY</a:t>
            </a:r>
            <a:endParaRPr lang="en-US" sz="3800" dirty="0"/>
          </a:p>
        </p:txBody>
      </p:sp>
      <p:sp>
        <p:nvSpPr>
          <p:cNvPr id="3" name="Content Placeholder 2"/>
          <p:cNvSpPr>
            <a:spLocks noGrp="1"/>
          </p:cNvSpPr>
          <p:nvPr>
            <p:ph idx="1"/>
          </p:nvPr>
        </p:nvSpPr>
        <p:spPr/>
        <p:txBody>
          <a:bodyPr>
            <a:normAutofit/>
          </a:bodyPr>
          <a:lstStyle/>
          <a:p>
            <a:pPr marL="457200" indent="-457200">
              <a:buFont typeface="+mj-lt"/>
              <a:buAutoNum type="arabicParenR"/>
            </a:pPr>
            <a:r>
              <a:rPr lang="en-US" dirty="0" smtClean="0"/>
              <a:t>If moralism is true, then there is a </a:t>
            </a:r>
            <a:r>
              <a:rPr lang="en-US" b="1" dirty="0" smtClean="0"/>
              <a:t>moral flaw </a:t>
            </a:r>
            <a:r>
              <a:rPr lang="en-US" dirty="0" smtClean="0"/>
              <a:t>of a work that is also an </a:t>
            </a:r>
            <a:r>
              <a:rPr lang="en-US" b="1" dirty="0" smtClean="0"/>
              <a:t>aesthetic flaw</a:t>
            </a:r>
            <a:r>
              <a:rPr lang="en-US" dirty="0"/>
              <a:t> </a:t>
            </a:r>
            <a:r>
              <a:rPr lang="en-US" dirty="0" smtClean="0"/>
              <a:t>of that work.</a:t>
            </a:r>
            <a:endParaRPr lang="en-US" dirty="0"/>
          </a:p>
          <a:p>
            <a:pPr marL="457200" indent="-457200">
              <a:buFont typeface="+mj-lt"/>
              <a:buAutoNum type="arabicParenR"/>
            </a:pPr>
            <a:r>
              <a:rPr lang="en-US" dirty="0" smtClean="0"/>
              <a:t>If so, then if that moral flaw were to be removed, the aesthetic value of the work would </a:t>
            </a:r>
            <a:r>
              <a:rPr lang="en-US" b="1" dirty="0" smtClean="0"/>
              <a:t>improve</a:t>
            </a:r>
            <a:r>
              <a:rPr lang="en-US" dirty="0" smtClean="0"/>
              <a:t>.</a:t>
            </a:r>
          </a:p>
          <a:p>
            <a:pPr marL="457200" indent="-457200">
              <a:buFont typeface="+mj-lt"/>
              <a:buAutoNum type="arabicParenR"/>
            </a:pPr>
            <a:r>
              <a:rPr lang="en-US" dirty="0" smtClean="0"/>
              <a:t>That’s implausible. </a:t>
            </a:r>
          </a:p>
          <a:p>
            <a:pPr marL="457200" indent="-457200">
              <a:buFont typeface="+mj-lt"/>
              <a:buAutoNum type="arabicParenR"/>
            </a:pPr>
            <a:r>
              <a:rPr lang="en-US" b="1" dirty="0" smtClean="0">
                <a:solidFill>
                  <a:srgbClr val="0000FF"/>
                </a:solidFill>
              </a:rPr>
              <a:t>So</a:t>
            </a:r>
            <a:r>
              <a:rPr lang="en-US" b="1" dirty="0">
                <a:solidFill>
                  <a:srgbClr val="0000FF"/>
                </a:solidFill>
              </a:rPr>
              <a:t>: </a:t>
            </a:r>
            <a:r>
              <a:rPr lang="en-US" dirty="0" smtClean="0"/>
              <a:t>moralism is false.</a:t>
            </a:r>
            <a:endParaRPr lang="en-US" b="1" dirty="0" smtClean="0"/>
          </a:p>
          <a:p>
            <a:pPr marL="457200" indent="-457200">
              <a:buFont typeface="+mj-lt"/>
              <a:buAutoNum type="arabicParenR"/>
            </a:pPr>
            <a:endParaRPr lang="en-US" dirty="0" smtClean="0"/>
          </a:p>
        </p:txBody>
      </p:sp>
    </p:spTree>
    <p:extLst>
      <p:ext uri="{BB962C8B-B14F-4D97-AF65-F5344CB8AC3E}">
        <p14:creationId xmlns:p14="http://schemas.microsoft.com/office/powerpoint/2010/main" val="87956689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5556</TotalTime>
  <Words>1886</Words>
  <Application>Microsoft Macintosh PowerPoint</Application>
  <PresentationFormat>On-screen Show (4:3)</PresentationFormat>
  <Paragraphs>169</Paragraphs>
  <Slides>35</Slides>
  <Notes>13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Clarity</vt:lpstr>
      <vt:lpstr>Autonomism</vt:lpstr>
      <vt:lpstr>EXTREME AUTONOMISM</vt:lpstr>
      <vt:lpstr>EXTREME AUTONOMISM</vt:lpstr>
      <vt:lpstr>POLL</vt:lpstr>
      <vt:lpstr>MODERATE AUTONOMISM</vt:lpstr>
      <vt:lpstr>ARGUMENT FROM CASES</vt:lpstr>
      <vt:lpstr>POLL</vt:lpstr>
      <vt:lpstr>ARGUMENT FROM CASES</vt:lpstr>
      <vt:lpstr>ARGUMENT FROM INSEPARABILITY</vt:lpstr>
      <vt:lpstr>ARGUMENT FROM INSEPARABILITY</vt:lpstr>
      <vt:lpstr>ARGUMENT FROM INSEPARABILITY</vt:lpstr>
      <vt:lpstr>ARGUMENT FROM INSEPARABILITY</vt:lpstr>
      <vt:lpstr>ARGUMENT FROM INSEPARABILITY</vt:lpstr>
      <vt:lpstr>ARGUMENT FROM FORMALISM</vt:lpstr>
      <vt:lpstr>ARGUMENT FROM FORMALISM</vt:lpstr>
      <vt:lpstr>POLL</vt:lpstr>
      <vt:lpstr>IMMORALISM</vt:lpstr>
      <vt:lpstr>MODERATE IMMORALISM</vt:lpstr>
      <vt:lpstr>ARGUMENT FROM CASES</vt:lpstr>
      <vt:lpstr>ARGUMENT FROM CASES</vt:lpstr>
      <vt:lpstr>ARGUMENT FROM COGNITIVISM</vt:lpstr>
      <vt:lpstr>ARGUMENT FROM COGNITIVISM</vt:lpstr>
      <vt:lpstr>ARGUMENT FROM THE ROUGH HERO </vt:lpstr>
      <vt:lpstr>ARGUMENT FROM THE ROUGH HERO </vt:lpstr>
      <vt:lpstr>ARGUMENT FROM THE ROUGH HERO </vt:lpstr>
      <vt:lpstr>ARGUMENT FROM THE ROUGH HERO </vt:lpstr>
      <vt:lpstr>ARGUMENT FROM THE ROUGH HERO </vt:lpstr>
      <vt:lpstr>ARGUMENT FROM THE ROUGH HERO </vt:lpstr>
      <vt:lpstr>POLL</vt:lpstr>
      <vt:lpstr>MORALISM</vt:lpstr>
      <vt:lpstr>MODERATE MORALISM</vt:lpstr>
      <vt:lpstr>THE MERITED RESPONSE ARGUMENT</vt:lpstr>
      <vt:lpstr>THE MERITED RESPONSE ARGUMENT</vt:lpstr>
      <vt:lpstr>THE MERITED RESPONSE ARGUMENT</vt:lpstr>
      <vt:lpstr>POLL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 Bleson</dc:creator>
  <cp:lastModifiedBy>Zach Bleson</cp:lastModifiedBy>
  <cp:revision>411</cp:revision>
  <dcterms:created xsi:type="dcterms:W3CDTF">2016-04-06T08:49:02Z</dcterms:created>
  <dcterms:modified xsi:type="dcterms:W3CDTF">2019-10-13T07:32:45Z</dcterms:modified>
</cp:coreProperties>
</file>