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7.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0"/>
  </p:notesMasterIdLst>
  <p:sldIdLst>
    <p:sldId id="799" r:id="rId2"/>
    <p:sldId id="804" r:id="rId3"/>
    <p:sldId id="807" r:id="rId4"/>
    <p:sldId id="811" r:id="rId5"/>
    <p:sldId id="812" r:id="rId6"/>
    <p:sldId id="809" r:id="rId7"/>
    <p:sldId id="838" r:id="rId8"/>
    <p:sldId id="813" r:id="rId9"/>
    <p:sldId id="816" r:id="rId10"/>
    <p:sldId id="820" r:id="rId11"/>
    <p:sldId id="822" r:id="rId12"/>
    <p:sldId id="823" r:id="rId13"/>
    <p:sldId id="821" r:id="rId14"/>
    <p:sldId id="827" r:id="rId15"/>
    <p:sldId id="830" r:id="rId16"/>
    <p:sldId id="831" r:id="rId17"/>
    <p:sldId id="832" r:id="rId18"/>
    <p:sldId id="83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92" autoAdjust="0"/>
    <p:restoredTop sz="91183" autoAdjust="0"/>
  </p:normalViewPr>
  <p:slideViewPr>
    <p:cSldViewPr snapToGrid="0" snapToObjects="1">
      <p:cViewPr>
        <p:scale>
          <a:sx n="63" d="100"/>
          <a:sy n="63" d="100"/>
        </p:scale>
        <p:origin x="-664"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6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a:t>
            </a:fld>
            <a:endParaRPr lang="en-US"/>
          </a:p>
        </p:txBody>
      </p:sp>
    </p:spTree>
    <p:extLst>
      <p:ext uri="{BB962C8B-B14F-4D97-AF65-F5344CB8AC3E}">
        <p14:creationId xmlns:p14="http://schemas.microsoft.com/office/powerpoint/2010/main" val="4133679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Sergio </a:t>
            </a:r>
            <a:r>
              <a:rPr lang="en-US" dirty="0" err="1" smtClean="0"/>
              <a:t>Canavero</a:t>
            </a:r>
            <a:r>
              <a:rPr lang="en-US" dirty="0" smtClean="0"/>
              <a:t>, Italian neurosurgeon – https://</a:t>
            </a:r>
            <a:r>
              <a:rPr lang="en-US" dirty="0" err="1" smtClean="0"/>
              <a:t>en.wikipedia.org</a:t>
            </a:r>
            <a:r>
              <a:rPr lang="en-US" dirty="0" smtClean="0"/>
              <a:t>/wiki/</a:t>
            </a:r>
            <a:r>
              <a:rPr lang="en-US" dirty="0" err="1" smtClean="0"/>
              <a:t>Sergio_Canavero</a:t>
            </a:r>
            <a:endParaRPr lang="en-US" dirty="0" smtClean="0"/>
          </a:p>
          <a:p>
            <a:pPr marL="171450" indent="-171450">
              <a:buFont typeface="Arial"/>
              <a:buChar char="•"/>
            </a:pPr>
            <a:r>
              <a:rPr lang="en-US" dirty="0" smtClean="0"/>
              <a:t>“Helen</a:t>
            </a:r>
            <a:r>
              <a:rPr lang="en-US" baseline="0" dirty="0" smtClean="0"/>
              <a:t> </a:t>
            </a:r>
            <a:r>
              <a:rPr lang="en-US" i="1" baseline="0" dirty="0" smtClean="0"/>
              <a:t>seems </a:t>
            </a:r>
            <a:r>
              <a:rPr lang="en-US" i="0" baseline="0" dirty="0" smtClean="0"/>
              <a:t>to be seeing things, and her visual experiences are caused by the things which she seems to see. But she doesn’t really see them; the doctor is seeing for her. This is because her visual experiences are based on his in the way I described. It is only because differences in scenes make for differences in the doctor’s beliefs that they make for differences in her visual experiences” (265).</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12</a:t>
            </a:fld>
            <a:endParaRPr lang="en-US"/>
          </a:p>
        </p:txBody>
      </p:sp>
    </p:spTree>
    <p:extLst>
      <p:ext uri="{BB962C8B-B14F-4D97-AF65-F5344CB8AC3E}">
        <p14:creationId xmlns:p14="http://schemas.microsoft.com/office/powerpoint/2010/main" val="3814663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H. P. Grice</a:t>
            </a:r>
          </a:p>
          <a:p>
            <a:pPr marL="171450" indent="-171450">
              <a:buFont typeface="Arial"/>
              <a:buChar char="•"/>
            </a:pPr>
            <a:r>
              <a:rPr lang="en-US" dirty="0" smtClean="0"/>
              <a:t>Indexical</a:t>
            </a:r>
            <a:r>
              <a:rPr lang="en-US" baseline="0" dirty="0" smtClean="0"/>
              <a:t> in semiotics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“One who kne</a:t>
            </a:r>
            <a:r>
              <a:rPr lang="en-US" sz="1200" kern="1200" dirty="0" smtClean="0">
                <a:solidFill>
                  <a:schemeClr val="tx1"/>
                </a:solidFill>
                <a:effectLst/>
                <a:latin typeface="+mn-lt"/>
                <a:ea typeface="+mn-ea"/>
                <a:cs typeface="+mn-cs"/>
              </a:rPr>
              <a:t>w enough about the camera used in making a photograph, how the film was processed, and other relevant circumstances could infer with perfect accuracy about the objects photographed” (255).</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Same with the</a:t>
            </a:r>
            <a:r>
              <a:rPr lang="en-US" sz="1200" kern="1200" baseline="0" dirty="0" smtClean="0">
                <a:solidFill>
                  <a:schemeClr val="tx1"/>
                </a:solidFill>
                <a:effectLst/>
                <a:latin typeface="+mn-lt"/>
                <a:ea typeface="+mn-ea"/>
                <a:cs typeface="+mn-cs"/>
              </a:rPr>
              <a:t> sketch—but it wouldn’t </a:t>
            </a:r>
            <a:r>
              <a:rPr lang="en-US" sz="1200" i="1" kern="1200" baseline="0" dirty="0" err="1" smtClean="0">
                <a:solidFill>
                  <a:schemeClr val="tx1"/>
                </a:solidFill>
                <a:effectLst/>
                <a:latin typeface="+mn-lt"/>
                <a:ea typeface="+mn-ea"/>
                <a:cs typeface="+mn-cs"/>
              </a:rPr>
              <a:t>mean</a:t>
            </a:r>
            <a:r>
              <a:rPr lang="en-US" sz="1200" i="0" kern="1200" baseline="-25000" dirty="0" err="1" smtClean="0">
                <a:solidFill>
                  <a:schemeClr val="tx1"/>
                </a:solidFill>
                <a:effectLst/>
                <a:latin typeface="+mn-lt"/>
                <a:ea typeface="+mn-ea"/>
                <a:cs typeface="+mn-cs"/>
              </a:rPr>
              <a:t>N</a:t>
            </a:r>
            <a:r>
              <a:rPr lang="en-US" sz="1200" i="0" kern="1200" baseline="0" dirty="0" smtClean="0">
                <a:solidFill>
                  <a:schemeClr val="tx1"/>
                </a:solidFill>
                <a:effectLst/>
                <a:latin typeface="+mn-lt"/>
                <a:ea typeface="+mn-ea"/>
                <a:cs typeface="+mn-cs"/>
              </a:rPr>
              <a:t> that there was a clock.</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14</a:t>
            </a:fld>
            <a:endParaRPr lang="en-US"/>
          </a:p>
        </p:txBody>
      </p:sp>
    </p:spTree>
    <p:extLst>
      <p:ext uri="{BB962C8B-B14F-4D97-AF65-F5344CB8AC3E}">
        <p14:creationId xmlns:p14="http://schemas.microsoft.com/office/powerpoint/2010/main" val="327649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“Imagine a machine that is sensitive to the light which emanates from a scene and that produces not pictures but accurate verbal descriptions of the scene. The machine’s printouts are surely not transparent; in looking at them, one does not </a:t>
            </a:r>
            <a:r>
              <a:rPr lang="en-US" i="1" dirty="0" smtClean="0"/>
              <a:t>see </a:t>
            </a:r>
            <a:r>
              <a:rPr lang="en-US" dirty="0" smtClean="0"/>
              <a:t>the scene which the machine translates into words. Yet the printouts are made just as mechanically as any photographs are” (270).</a:t>
            </a:r>
          </a:p>
          <a:p>
            <a:pPr marL="171450" indent="-171450">
              <a:buFont typeface="Arial"/>
              <a:buChar char="•"/>
            </a:pPr>
            <a:r>
              <a:rPr lang="en-US" dirty="0" smtClean="0"/>
              <a:t>“It is easy to say that the reason why we don’t see through such mechanically generated descriptions is that we don’t </a:t>
            </a:r>
            <a:r>
              <a:rPr lang="en-US" i="1" dirty="0" smtClean="0"/>
              <a:t>see </a:t>
            </a:r>
            <a:r>
              <a:rPr lang="en-US" dirty="0" smtClean="0"/>
              <a:t>them </a:t>
            </a:r>
            <a:r>
              <a:rPr lang="en-US" i="1" dirty="0" smtClean="0"/>
              <a:t>as </a:t>
            </a:r>
            <a:r>
              <a:rPr lang="en-US" dirty="0" smtClean="0"/>
              <a:t>the scene they describe; perhaps we are incapable of seeing them this way. If one fails to see a photograph as Dwight Eisenhower, or as a person, or as anything but a collection of blotches on a flat surface, we might deny that one sees Eisenhower through the photograph” (270</a:t>
            </a:r>
            <a:r>
              <a:rPr lang="en-US" dirty="0" smtClean="0"/>
              <a:t>).</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16</a:t>
            </a:fld>
            <a:endParaRPr lang="en-US"/>
          </a:p>
        </p:txBody>
      </p:sp>
    </p:spTree>
    <p:extLst>
      <p:ext uri="{BB962C8B-B14F-4D97-AF65-F5344CB8AC3E}">
        <p14:creationId xmlns:p14="http://schemas.microsoft.com/office/powerpoint/2010/main" val="13515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a:t>
            </a:r>
            <a:r>
              <a:rPr lang="en-US" baseline="0" dirty="0" smtClean="0"/>
              <a:t> pictures (together with background information) may convince us that there is a dinosaur lurking in the jungle” (262). </a:t>
            </a:r>
          </a:p>
          <a:p>
            <a:pPr marL="171450" indent="-171450">
              <a:buFont typeface="Arial"/>
              <a:buChar char="•"/>
            </a:pPr>
            <a:r>
              <a:rPr lang="en-US" baseline="0" dirty="0" smtClean="0"/>
              <a:t>“Perhaps the photographs are more convincing than the drawings, but they needn’t be. That is not the crucial difference between them; we </a:t>
            </a:r>
            <a:r>
              <a:rPr lang="en-US" i="1" baseline="0" dirty="0" smtClean="0"/>
              <a:t>might </a:t>
            </a:r>
            <a:r>
              <a:rPr lang="en-US" i="0" baseline="0" dirty="0" smtClean="0"/>
              <a:t>have better reason to trust the drawings than the photographs” (263).</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a:t>
            </a:fld>
            <a:endParaRPr lang="en-US"/>
          </a:p>
        </p:txBody>
      </p:sp>
    </p:spTree>
    <p:extLst>
      <p:ext uri="{BB962C8B-B14F-4D97-AF65-F5344CB8AC3E}">
        <p14:creationId xmlns:p14="http://schemas.microsoft.com/office/powerpoint/2010/main" val="78046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a:t>
            </a:r>
            <a:r>
              <a:rPr lang="en-US" baseline="0" dirty="0" smtClean="0"/>
              <a:t> pictures (together with background information) may convince us that there is a dinosaur lurking in the jungle” (262). </a:t>
            </a:r>
          </a:p>
          <a:p>
            <a:pPr marL="171450" indent="-171450">
              <a:buFont typeface="Arial"/>
              <a:buChar char="•"/>
            </a:pPr>
            <a:r>
              <a:rPr lang="en-US" baseline="0" dirty="0" smtClean="0"/>
              <a:t>“Perhaps the photographs are more convincing than the drawings, but they needn’t be. That is not the crucial difference between them; we </a:t>
            </a:r>
            <a:r>
              <a:rPr lang="en-US" i="1" baseline="0" dirty="0" smtClean="0"/>
              <a:t>might </a:t>
            </a:r>
            <a:r>
              <a:rPr lang="en-US" i="0" baseline="0" dirty="0" smtClean="0"/>
              <a:t>have better reason to trust the drawings than the photographs” (263).</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a:t>
            </a:fld>
            <a:endParaRPr lang="en-US"/>
          </a:p>
        </p:txBody>
      </p:sp>
    </p:spTree>
    <p:extLst>
      <p:ext uri="{BB962C8B-B14F-4D97-AF65-F5344CB8AC3E}">
        <p14:creationId xmlns:p14="http://schemas.microsoft.com/office/powerpoint/2010/main" val="780464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a:t>
            </a:r>
            <a:r>
              <a:rPr lang="en-US" baseline="0" dirty="0" smtClean="0"/>
              <a:t> intuitive idea is…</a:t>
            </a:r>
          </a:p>
          <a:p>
            <a:pPr marL="171450" indent="-171450">
              <a:buFont typeface="Arial"/>
              <a:buChar char="•"/>
            </a:pPr>
            <a:r>
              <a:rPr lang="en-US" baseline="0" dirty="0" smtClean="0"/>
              <a:t>Transition: “We do need to make certain assumptions if we are going to trust the photographs: that the camera was of a certain sort, that no monkey business was involved in the processing, and so on. These may require our according the say-so of the photographer; we may have to trust him” (263). </a:t>
            </a:r>
          </a:p>
          <a:p>
            <a:pPr marL="171450" indent="-171450">
              <a:buFont typeface="Arial"/>
              <a:buChar char="•"/>
            </a:pPr>
            <a:r>
              <a:rPr lang="en-US" baseline="0" dirty="0" smtClean="0"/>
              <a:t>Transition: it is no different with ordinary perception.</a:t>
            </a:r>
          </a:p>
        </p:txBody>
      </p:sp>
      <p:sp>
        <p:nvSpPr>
          <p:cNvPr id="4" name="Slide Number Placeholder 3"/>
          <p:cNvSpPr>
            <a:spLocks noGrp="1"/>
          </p:cNvSpPr>
          <p:nvPr>
            <p:ph type="sldNum" sz="quarter" idx="10"/>
          </p:nvPr>
        </p:nvSpPr>
        <p:spPr/>
        <p:txBody>
          <a:bodyPr/>
          <a:lstStyle/>
          <a:p>
            <a:fld id="{A750A182-F080-BA40-A1F2-AB9B5BAA0E59}" type="slidenum">
              <a:rPr lang="en-US" smtClean="0"/>
              <a:t>4</a:t>
            </a:fld>
            <a:endParaRPr lang="en-US"/>
          </a:p>
        </p:txBody>
      </p:sp>
    </p:spTree>
    <p:extLst>
      <p:ext uri="{BB962C8B-B14F-4D97-AF65-F5344CB8AC3E}">
        <p14:creationId xmlns:p14="http://schemas.microsoft.com/office/powerpoint/2010/main" val="1728869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“I might rely on someone else’s word in making these assumptions; I might consult a beneficent doctor. If he assures me that the system is operating normally, and it is, then I am seeing (or perceiving), notwithstanding my reliance on him” (263).</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Transition: Walton will make this precise by appealing to counterfactuals.</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a:t>
            </a:fld>
            <a:endParaRPr lang="en-US"/>
          </a:p>
        </p:txBody>
      </p:sp>
    </p:spTree>
    <p:extLst>
      <p:ext uri="{BB962C8B-B14F-4D97-AF65-F5344CB8AC3E}">
        <p14:creationId xmlns:p14="http://schemas.microsoft.com/office/powerpoint/2010/main" val="762184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6</a:t>
            </a:fld>
            <a:endParaRPr lang="en-US"/>
          </a:p>
        </p:txBody>
      </p:sp>
    </p:spTree>
    <p:extLst>
      <p:ext uri="{BB962C8B-B14F-4D97-AF65-F5344CB8AC3E}">
        <p14:creationId xmlns:p14="http://schemas.microsoft.com/office/powerpoint/2010/main" val="633564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“Suppose that the picture maker—artist or photographer—is hallucinating the dinosaur which he attempts to portray. The artist’s sketches will show</a:t>
            </a:r>
            <a:r>
              <a:rPr lang="en-US" baseline="0" dirty="0" smtClean="0"/>
              <a:t> a dinosaur nonetheless, but the photographs will not” (264).</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9</a:t>
            </a:fld>
            <a:endParaRPr lang="en-US"/>
          </a:p>
        </p:txBody>
      </p:sp>
    </p:spTree>
    <p:extLst>
      <p:ext uri="{BB962C8B-B14F-4D97-AF65-F5344CB8AC3E}">
        <p14:creationId xmlns:p14="http://schemas.microsoft.com/office/powerpoint/2010/main" val="3206497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“Suppose that the picture maker—artist or photographer—is hallucinating the dinosaur which he attempts to portray. The artist’s sketches will show</a:t>
            </a:r>
            <a:r>
              <a:rPr lang="en-US" baseline="0" dirty="0" smtClean="0"/>
              <a:t> a dinosaur nonetheless, but the photographs will not” (264).</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a:t>
            </a:r>
            <a:r>
              <a:rPr lang="en-US" dirty="0" smtClean="0"/>
              <a:t>In order to see through the picture to the scene depicted, the viewer must have visual experiences which do not depend on the picture maker’s beliefs in the way that paintings do”</a:t>
            </a:r>
            <a:r>
              <a:rPr lang="en-US" baseline="0" dirty="0" smtClean="0"/>
              <a:t> (264).</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10</a:t>
            </a:fld>
            <a:endParaRPr lang="en-US"/>
          </a:p>
        </p:txBody>
      </p:sp>
    </p:spTree>
    <p:extLst>
      <p:ext uri="{BB962C8B-B14F-4D97-AF65-F5344CB8AC3E}">
        <p14:creationId xmlns:p14="http://schemas.microsoft.com/office/powerpoint/2010/main" val="320649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Sergio </a:t>
            </a:r>
            <a:r>
              <a:rPr lang="en-US" dirty="0" err="1" smtClean="0"/>
              <a:t>Canavero</a:t>
            </a:r>
            <a:r>
              <a:rPr lang="en-US" dirty="0" smtClean="0"/>
              <a:t>, Italian neurosurgeon – https://</a:t>
            </a:r>
            <a:r>
              <a:rPr lang="en-US" dirty="0" err="1" smtClean="0"/>
              <a:t>en.wikipedia.org</a:t>
            </a:r>
            <a:r>
              <a:rPr lang="en-US" dirty="0" smtClean="0"/>
              <a:t>/wiki/</a:t>
            </a:r>
            <a:r>
              <a:rPr lang="en-US" dirty="0" err="1" smtClean="0"/>
              <a:t>Sergio_Canavero</a:t>
            </a:r>
            <a:endParaRPr lang="en-US" dirty="0" smtClean="0"/>
          </a:p>
          <a:p>
            <a:pPr marL="171450" indent="-171450">
              <a:buFont typeface="Arial"/>
              <a:buChar char="•"/>
            </a:pPr>
            <a:r>
              <a:rPr lang="en-US" dirty="0" smtClean="0"/>
              <a:t>“Helen</a:t>
            </a:r>
            <a:r>
              <a:rPr lang="en-US" baseline="0" dirty="0" smtClean="0"/>
              <a:t> </a:t>
            </a:r>
            <a:r>
              <a:rPr lang="en-US" i="1" baseline="0" dirty="0" smtClean="0"/>
              <a:t>seems </a:t>
            </a:r>
            <a:r>
              <a:rPr lang="en-US" i="0" baseline="0" dirty="0" smtClean="0"/>
              <a:t>to be seeing things, and her visual experiences are caused by the things which she seems to see. But she doesn’t really see them; the doctor is seeing for her. This is because her visual experiences are based on his in the way I described. It is only because differences in scenes make for differences in the doctor’s beliefs that they make for differences in her visual experiences” (265).</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11</a:t>
            </a:fld>
            <a:endParaRPr lang="en-US"/>
          </a:p>
        </p:txBody>
      </p:sp>
    </p:spTree>
    <p:extLst>
      <p:ext uri="{BB962C8B-B14F-4D97-AF65-F5344CB8AC3E}">
        <p14:creationId xmlns:p14="http://schemas.microsoft.com/office/powerpoint/2010/main" val="3814663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Sunday, October 13,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Sunday, October 13,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Sunday, October 13,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Sunday, October 13,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g"/><Relationship Id="rId6"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3.jp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TRANSPARENCY ELUCIDATED</a:t>
            </a:r>
            <a:endParaRPr lang="en-US" sz="4200" dirty="0"/>
          </a:p>
        </p:txBody>
      </p:sp>
      <p:sp>
        <p:nvSpPr>
          <p:cNvPr id="3" name="Text Placeholder 2"/>
          <p:cNvSpPr>
            <a:spLocks noGrp="1"/>
          </p:cNvSpPr>
          <p:nvPr>
            <p:ph type="body" idx="1"/>
          </p:nvPr>
        </p:nvSpPr>
        <p:spPr/>
        <p:txBody>
          <a:bodyPr/>
          <a:lstStyle/>
          <a:p>
            <a:endParaRPr lang="en-US" dirty="0"/>
          </a:p>
        </p:txBody>
      </p:sp>
      <p:pic>
        <p:nvPicPr>
          <p:cNvPr id="6" name="Picture 5" descr="transparency-windows_1940x900_34024.jpg"/>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1781032" y="0"/>
            <a:ext cx="14782799" cy="6858000"/>
          </a:xfrm>
          <a:prstGeom prst="rect">
            <a:avLst/>
          </a:prstGeom>
        </p:spPr>
      </p:pic>
    </p:spTree>
    <p:extLst>
      <p:ext uri="{BB962C8B-B14F-4D97-AF65-F5344CB8AC3E}">
        <p14:creationId xmlns:p14="http://schemas.microsoft.com/office/powerpoint/2010/main" val="21522409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COUNTERFACTUAL DEPENDENCE</a:t>
            </a:r>
          </a:p>
        </p:txBody>
      </p:sp>
      <p:pic>
        <p:nvPicPr>
          <p:cNvPr id="9" name="Picture 8" descr="LaraTomb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547" y="2878677"/>
            <a:ext cx="856567" cy="1142090"/>
          </a:xfrm>
          <a:prstGeom prst="rect">
            <a:avLst/>
          </a:prstGeom>
        </p:spPr>
      </p:pic>
      <p:pic>
        <p:nvPicPr>
          <p:cNvPr id="11" name="Picture 10" descr="eas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930" y="2938200"/>
            <a:ext cx="619749" cy="937371"/>
          </a:xfrm>
          <a:prstGeom prst="rect">
            <a:avLst/>
          </a:prstGeom>
        </p:spPr>
      </p:pic>
      <p:pic>
        <p:nvPicPr>
          <p:cNvPr id="15" name="Picture 14" descr="LaraTomb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598" y="2891161"/>
            <a:ext cx="856567" cy="1142090"/>
          </a:xfrm>
          <a:prstGeom prst="rect">
            <a:avLst/>
          </a:prstGeom>
        </p:spPr>
      </p:pic>
      <p:pic>
        <p:nvPicPr>
          <p:cNvPr id="16" name="Picture 15" descr="fujifilm-x-100f-silver-11.png"/>
          <p:cNvPicPr>
            <a:picLocks noChangeAspect="1"/>
          </p:cNvPicPr>
          <p:nvPr/>
        </p:nvPicPr>
        <p:blipFill rotWithShape="1">
          <a:blip r:embed="rId5">
            <a:extLst>
              <a:ext uri="{28A0092B-C50C-407E-A947-70E740481C1C}">
                <a14:useLocalDpi xmlns:a14="http://schemas.microsoft.com/office/drawing/2010/main" val="0"/>
              </a:ext>
            </a:extLst>
          </a:blip>
          <a:srcRect t="11222" b="10317"/>
          <a:stretch/>
        </p:blipFill>
        <p:spPr>
          <a:xfrm>
            <a:off x="6567743" y="3240834"/>
            <a:ext cx="376191" cy="221372"/>
          </a:xfrm>
          <a:prstGeom prst="rect">
            <a:avLst/>
          </a:prstGeom>
        </p:spPr>
      </p:pic>
      <p:sp>
        <p:nvSpPr>
          <p:cNvPr id="27" name="Cloud Callout 26"/>
          <p:cNvSpPr/>
          <p:nvPr/>
        </p:nvSpPr>
        <p:spPr>
          <a:xfrm>
            <a:off x="7374755" y="2166462"/>
            <a:ext cx="1312045" cy="771738"/>
          </a:xfrm>
          <a:prstGeom prst="cloudCallout">
            <a:avLst>
              <a:gd name="adj1" fmla="val -55788"/>
              <a:gd name="adj2" fmla="val 5564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Dinosaur!</a:t>
            </a:r>
            <a:endParaRPr lang="en-US" sz="1200" dirty="0"/>
          </a:p>
        </p:txBody>
      </p:sp>
      <p:sp>
        <p:nvSpPr>
          <p:cNvPr id="28" name="Cloud Callout 27"/>
          <p:cNvSpPr/>
          <p:nvPr/>
        </p:nvSpPr>
        <p:spPr>
          <a:xfrm>
            <a:off x="2148488" y="2106939"/>
            <a:ext cx="1312045" cy="771738"/>
          </a:xfrm>
          <a:prstGeom prst="cloudCallout">
            <a:avLst>
              <a:gd name="adj1" fmla="val -46377"/>
              <a:gd name="adj2" fmla="val 670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Uninhabited jungle </a:t>
            </a:r>
            <a:r>
              <a:rPr lang="en-US" sz="1000" dirty="0">
                <a:sym typeface="Wingdings"/>
              </a:rPr>
              <a:t>:(</a:t>
            </a:r>
            <a:endParaRPr lang="en-US" sz="1000" dirty="0"/>
          </a:p>
        </p:txBody>
      </p:sp>
      <p:sp>
        <p:nvSpPr>
          <p:cNvPr id="17" name="TextBox 16"/>
          <p:cNvSpPr txBox="1"/>
          <p:nvPr/>
        </p:nvSpPr>
        <p:spPr>
          <a:xfrm>
            <a:off x="474063" y="4101448"/>
            <a:ext cx="3933584" cy="2308324"/>
          </a:xfrm>
          <a:prstGeom prst="rect">
            <a:avLst/>
          </a:prstGeom>
          <a:noFill/>
        </p:spPr>
        <p:txBody>
          <a:bodyPr wrap="square" rtlCol="0">
            <a:spAutoFit/>
          </a:bodyPr>
          <a:lstStyle/>
          <a:p>
            <a:pPr marL="285750" indent="-285750">
              <a:buFont typeface="Arial"/>
              <a:buChar char="•"/>
            </a:pPr>
            <a:r>
              <a:rPr lang="en-US" sz="1600" dirty="0"/>
              <a:t>What an existence-entailing non-photographic image shows depends on what the artist thinks she sees, regardless of whether or not </a:t>
            </a:r>
            <a:r>
              <a:rPr lang="en-US" sz="1600" dirty="0" smtClean="0"/>
              <a:t>she </a:t>
            </a:r>
            <a:r>
              <a:rPr lang="en-US" sz="1600" dirty="0"/>
              <a:t>is </a:t>
            </a:r>
            <a:r>
              <a:rPr lang="en-US" sz="1600" dirty="0" smtClean="0"/>
              <a:t>correct.</a:t>
            </a:r>
            <a:endParaRPr lang="en-US" sz="1600" dirty="0"/>
          </a:p>
          <a:p>
            <a:pPr marL="285750" indent="-285750">
              <a:buFont typeface="Arial"/>
              <a:buChar char="•"/>
            </a:pPr>
            <a:r>
              <a:rPr lang="en-US" sz="1600" dirty="0"/>
              <a:t>Holding the artist’s attitudes fixed, an existence-entailing non-photographic image is </a:t>
            </a:r>
            <a:r>
              <a:rPr lang="en-US" sz="1600" b="1" dirty="0"/>
              <a:t>not </a:t>
            </a:r>
            <a:r>
              <a:rPr lang="en-US" sz="1600" dirty="0"/>
              <a:t>counterfactually dependent on the scene</a:t>
            </a:r>
            <a:r>
              <a:rPr lang="en-US" sz="1600" dirty="0" smtClean="0"/>
              <a:t>.</a:t>
            </a:r>
            <a:endParaRPr lang="en-US" sz="1600" dirty="0"/>
          </a:p>
        </p:txBody>
      </p:sp>
      <p:pic>
        <p:nvPicPr>
          <p:cNvPr id="26" name="Picture 25" descr="1200px-LSD_structural_formulae_v.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4467" y="2357867"/>
            <a:ext cx="720165" cy="580333"/>
          </a:xfrm>
          <a:prstGeom prst="rect">
            <a:avLst/>
          </a:prstGeom>
        </p:spPr>
      </p:pic>
      <p:sp>
        <p:nvSpPr>
          <p:cNvPr id="25" name="TextBox 24"/>
          <p:cNvSpPr txBox="1"/>
          <p:nvPr/>
        </p:nvSpPr>
        <p:spPr>
          <a:xfrm>
            <a:off x="4977142" y="4101448"/>
            <a:ext cx="3933584" cy="2062103"/>
          </a:xfrm>
          <a:prstGeom prst="rect">
            <a:avLst/>
          </a:prstGeom>
          <a:noFill/>
        </p:spPr>
        <p:txBody>
          <a:bodyPr wrap="square" rtlCol="0">
            <a:spAutoFit/>
          </a:bodyPr>
          <a:lstStyle/>
          <a:p>
            <a:pPr marL="285750" indent="-285750">
              <a:buFont typeface="Arial"/>
              <a:buChar char="•"/>
            </a:pPr>
            <a:r>
              <a:rPr lang="en-US" sz="1600" dirty="0"/>
              <a:t>What a photographic image shows depends on what is really in front of the photographer, regardless of what she thinks she sees. </a:t>
            </a:r>
            <a:endParaRPr lang="en-US" sz="1600" dirty="0" smtClean="0"/>
          </a:p>
          <a:p>
            <a:pPr marL="285750" indent="-285750">
              <a:buFont typeface="Arial"/>
              <a:buChar char="•"/>
            </a:pPr>
            <a:r>
              <a:rPr lang="en-US" sz="1600" dirty="0" smtClean="0"/>
              <a:t>Holding the photographer’s attitudes fixed, the photographic image </a:t>
            </a:r>
            <a:r>
              <a:rPr lang="en-US" sz="1600" b="1" dirty="0" smtClean="0"/>
              <a:t>is </a:t>
            </a:r>
            <a:r>
              <a:rPr lang="en-US" sz="1600" dirty="0" smtClean="0"/>
              <a:t>counterfactually dependent on the scene.</a:t>
            </a:r>
            <a:endParaRPr lang="en-US" sz="1600" dirty="0"/>
          </a:p>
        </p:txBody>
      </p:sp>
    </p:spTree>
    <p:extLst>
      <p:ext uri="{BB962C8B-B14F-4D97-AF65-F5344CB8AC3E}">
        <p14:creationId xmlns:p14="http://schemas.microsoft.com/office/powerpoint/2010/main" val="285402456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y722-svg.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389" y="1711851"/>
            <a:ext cx="4081574" cy="4785645"/>
          </a:xfrm>
          <a:prstGeom prst="rect">
            <a:avLst/>
          </a:prstGeom>
        </p:spPr>
      </p:pic>
      <p:sp>
        <p:nvSpPr>
          <p:cNvPr id="2" name="Title 1"/>
          <p:cNvSpPr>
            <a:spLocks noGrp="1"/>
          </p:cNvSpPr>
          <p:nvPr>
            <p:ph type="title"/>
          </p:nvPr>
        </p:nvSpPr>
        <p:spPr/>
        <p:txBody>
          <a:bodyPr>
            <a:normAutofit fontScale="90000"/>
          </a:bodyPr>
          <a:lstStyle/>
          <a:p>
            <a:r>
              <a:rPr lang="en-US" dirty="0"/>
              <a:t>COUNTERFACTUAL DEPENDENCE</a:t>
            </a:r>
          </a:p>
        </p:txBody>
      </p:sp>
      <p:pic>
        <p:nvPicPr>
          <p:cNvPr id="4" name="Picture 3" descr="Hacksaw_PNG_Clip_Art-161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447" y="2110208"/>
            <a:ext cx="3466353" cy="875687"/>
          </a:xfrm>
          <a:prstGeom prst="rect">
            <a:avLst/>
          </a:prstGeom>
        </p:spPr>
      </p:pic>
      <p:pic>
        <p:nvPicPr>
          <p:cNvPr id="6" name="Picture 5" descr="0-sbfavokomhyT0baW.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118" y="2388754"/>
            <a:ext cx="4328176" cy="2883647"/>
          </a:xfrm>
          <a:prstGeom prst="rect">
            <a:avLst/>
          </a:prstGeom>
        </p:spPr>
      </p:pic>
      <p:pic>
        <p:nvPicPr>
          <p:cNvPr id="5" name="Picture 4" descr="n-15_03-03-b_1_1_1_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9823" y="2214796"/>
            <a:ext cx="3182471" cy="2273194"/>
          </a:xfrm>
          <a:prstGeom prst="rect">
            <a:avLst/>
          </a:prstGeom>
        </p:spPr>
      </p:pic>
    </p:spTree>
    <p:extLst>
      <p:ext uri="{BB962C8B-B14F-4D97-AF65-F5344CB8AC3E}">
        <p14:creationId xmlns:p14="http://schemas.microsoft.com/office/powerpoint/2010/main" val="383624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y722-svg.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389" y="1711851"/>
            <a:ext cx="4081574" cy="4785645"/>
          </a:xfrm>
          <a:prstGeom prst="rect">
            <a:avLst/>
          </a:prstGeom>
        </p:spPr>
      </p:pic>
      <p:sp>
        <p:nvSpPr>
          <p:cNvPr id="2" name="Title 1"/>
          <p:cNvSpPr>
            <a:spLocks noGrp="1"/>
          </p:cNvSpPr>
          <p:nvPr>
            <p:ph type="title"/>
          </p:nvPr>
        </p:nvSpPr>
        <p:spPr/>
        <p:txBody>
          <a:bodyPr>
            <a:normAutofit fontScale="90000"/>
          </a:bodyPr>
          <a:lstStyle/>
          <a:p>
            <a:r>
              <a:rPr lang="en-US" dirty="0"/>
              <a:t>COUNTERFACTUAL DEPENDENCE</a:t>
            </a:r>
          </a:p>
        </p:txBody>
      </p:sp>
      <p:pic>
        <p:nvPicPr>
          <p:cNvPr id="6" name="Picture 5" descr="0-sbfavokomhyT0ba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118" y="2388754"/>
            <a:ext cx="4328176" cy="2883647"/>
          </a:xfrm>
          <a:prstGeom prst="rect">
            <a:avLst/>
          </a:prstGeom>
        </p:spPr>
      </p:pic>
      <p:pic>
        <p:nvPicPr>
          <p:cNvPr id="5" name="Picture 4" descr="n-15_03-03-b_1_1_1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823" y="2214796"/>
            <a:ext cx="3182471" cy="2273194"/>
          </a:xfrm>
          <a:prstGeom prst="rect">
            <a:avLst/>
          </a:prstGeom>
        </p:spPr>
      </p:pic>
      <p:cxnSp>
        <p:nvCxnSpPr>
          <p:cNvPr id="9" name="Straight Arrow Connector 8"/>
          <p:cNvCxnSpPr/>
          <p:nvPr/>
        </p:nvCxnSpPr>
        <p:spPr>
          <a:xfrm>
            <a:off x="4343117" y="2644588"/>
            <a:ext cx="1763777" cy="1938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 name="Picture 7" descr="Synap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6963" y="5583843"/>
            <a:ext cx="1385331" cy="1038998"/>
          </a:xfrm>
          <a:prstGeom prst="rect">
            <a:avLst/>
          </a:prstGeom>
        </p:spPr>
      </p:pic>
      <p:cxnSp>
        <p:nvCxnSpPr>
          <p:cNvPr id="15" name="Straight Arrow Connector 14"/>
          <p:cNvCxnSpPr/>
          <p:nvPr/>
        </p:nvCxnSpPr>
        <p:spPr>
          <a:xfrm flipH="1" flipV="1">
            <a:off x="4685582" y="6032741"/>
            <a:ext cx="1554562" cy="2408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577238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COUNTERFACTUAL DEPENDENCE</a:t>
            </a:r>
          </a:p>
        </p:txBody>
      </p:sp>
      <p:pic>
        <p:nvPicPr>
          <p:cNvPr id="4" name="Picture 3" descr="ghost-in-the-shell-2-innocence-batou-jacket-storefront-sta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88" y="1718235"/>
            <a:ext cx="8756225" cy="4706471"/>
          </a:xfrm>
          <a:prstGeom prst="rect">
            <a:avLst/>
          </a:prstGeom>
        </p:spPr>
      </p:pic>
    </p:spTree>
    <p:extLst>
      <p:ext uri="{BB962C8B-B14F-4D97-AF65-F5344CB8AC3E}">
        <p14:creationId xmlns:p14="http://schemas.microsoft.com/office/powerpoint/2010/main" val="213924814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dirty="0" smtClean="0"/>
              <a:t>NATURAL VS. NON-NATURAL MEANING</a:t>
            </a:r>
            <a:endParaRPr lang="en-US" sz="3500" dirty="0"/>
          </a:p>
        </p:txBody>
      </p:sp>
      <p:pic>
        <p:nvPicPr>
          <p:cNvPr id="4" name="Picture 3" descr="fire-1_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12" y="2922439"/>
            <a:ext cx="2302592" cy="1455326"/>
          </a:xfrm>
          <a:prstGeom prst="rect">
            <a:avLst/>
          </a:prstGeom>
        </p:spPr>
      </p:pic>
      <p:pic>
        <p:nvPicPr>
          <p:cNvPr id="5" name="Picture 4" descr="videoblocks-close-up-hand-holding-polaroid-photograph-in-front-of-big-ben-landmark-travel-concept_sdv83bjog_thumbnail-full01.png"/>
          <p:cNvPicPr>
            <a:picLocks noChangeAspect="1"/>
          </p:cNvPicPr>
          <p:nvPr/>
        </p:nvPicPr>
        <p:blipFill rotWithShape="1">
          <a:blip r:embed="rId4">
            <a:extLst>
              <a:ext uri="{28A0092B-C50C-407E-A947-70E740481C1C}">
                <a14:useLocalDpi xmlns:a14="http://schemas.microsoft.com/office/drawing/2010/main" val="0"/>
              </a:ext>
            </a:extLst>
          </a:blip>
          <a:srcRect l="7007" r="10473"/>
          <a:stretch/>
        </p:blipFill>
        <p:spPr>
          <a:xfrm>
            <a:off x="2639053" y="2905575"/>
            <a:ext cx="2302592" cy="1472190"/>
          </a:xfrm>
          <a:prstGeom prst="rect">
            <a:avLst/>
          </a:prstGeom>
        </p:spPr>
      </p:pic>
      <p:pic>
        <p:nvPicPr>
          <p:cNvPr id="6" name="Picture 5" descr="sn,x1313-bg,f8f8f8.jpg"/>
          <p:cNvPicPr>
            <a:picLocks noChangeAspect="1"/>
          </p:cNvPicPr>
          <p:nvPr/>
        </p:nvPicPr>
        <p:blipFill rotWithShape="1">
          <a:blip r:embed="rId5">
            <a:extLst>
              <a:ext uri="{28A0092B-C50C-407E-A947-70E740481C1C}">
                <a14:useLocalDpi xmlns:a14="http://schemas.microsoft.com/office/drawing/2010/main" val="0"/>
              </a:ext>
            </a:extLst>
          </a:blip>
          <a:srcRect l="14485" t="10235" r="17764" b="9839"/>
          <a:stretch/>
        </p:blipFill>
        <p:spPr>
          <a:xfrm>
            <a:off x="7368452" y="2788773"/>
            <a:ext cx="1201385" cy="1589171"/>
          </a:xfrm>
          <a:prstGeom prst="rect">
            <a:avLst/>
          </a:prstGeom>
        </p:spPr>
      </p:pic>
      <p:sp>
        <p:nvSpPr>
          <p:cNvPr id="7" name="TextBox 6"/>
          <p:cNvSpPr txBox="1"/>
          <p:nvPr/>
        </p:nvSpPr>
        <p:spPr>
          <a:xfrm>
            <a:off x="5296753" y="3375460"/>
            <a:ext cx="2305842" cy="461665"/>
          </a:xfrm>
          <a:prstGeom prst="rect">
            <a:avLst/>
          </a:prstGeom>
          <a:noFill/>
        </p:spPr>
        <p:txBody>
          <a:bodyPr wrap="square" rtlCol="0">
            <a:spAutoFit/>
          </a:bodyPr>
          <a:lstStyle/>
          <a:p>
            <a:r>
              <a:rPr lang="en-US" sz="2400" dirty="0" smtClean="0"/>
              <a:t>“BIG BEN”</a:t>
            </a:r>
            <a:endParaRPr lang="en-US" sz="2400" dirty="0"/>
          </a:p>
        </p:txBody>
      </p:sp>
      <p:sp>
        <p:nvSpPr>
          <p:cNvPr id="8" name="TextBox 7"/>
          <p:cNvSpPr txBox="1"/>
          <p:nvPr/>
        </p:nvSpPr>
        <p:spPr>
          <a:xfrm>
            <a:off x="149412" y="2176525"/>
            <a:ext cx="4792233" cy="461665"/>
          </a:xfrm>
          <a:prstGeom prst="rect">
            <a:avLst/>
          </a:prstGeom>
          <a:noFill/>
        </p:spPr>
        <p:txBody>
          <a:bodyPr wrap="square" rtlCol="0">
            <a:spAutoFit/>
          </a:bodyPr>
          <a:lstStyle/>
          <a:p>
            <a:pPr algn="ctr"/>
            <a:r>
              <a:rPr lang="en-US" sz="2400" b="1" dirty="0" smtClean="0"/>
              <a:t>NATURAL MEANING</a:t>
            </a:r>
            <a:endParaRPr lang="en-US" sz="2400" b="1" dirty="0"/>
          </a:p>
        </p:txBody>
      </p:sp>
      <p:sp>
        <p:nvSpPr>
          <p:cNvPr id="10" name="TextBox 9"/>
          <p:cNvSpPr txBox="1"/>
          <p:nvPr/>
        </p:nvSpPr>
        <p:spPr>
          <a:xfrm>
            <a:off x="5296753" y="1807193"/>
            <a:ext cx="3657392" cy="830997"/>
          </a:xfrm>
          <a:prstGeom prst="rect">
            <a:avLst/>
          </a:prstGeom>
          <a:noFill/>
        </p:spPr>
        <p:txBody>
          <a:bodyPr wrap="square" rtlCol="0">
            <a:spAutoFit/>
          </a:bodyPr>
          <a:lstStyle/>
          <a:p>
            <a:pPr algn="ctr"/>
            <a:r>
              <a:rPr lang="en-US" sz="2400" b="1" dirty="0" smtClean="0"/>
              <a:t>NON-NATURAL MEANING</a:t>
            </a:r>
            <a:endParaRPr lang="en-US" sz="2400" b="1" dirty="0"/>
          </a:p>
        </p:txBody>
      </p:sp>
      <p:sp>
        <p:nvSpPr>
          <p:cNvPr id="11" name="TextBox 10"/>
          <p:cNvSpPr txBox="1"/>
          <p:nvPr/>
        </p:nvSpPr>
        <p:spPr>
          <a:xfrm>
            <a:off x="149412" y="4377765"/>
            <a:ext cx="2302592" cy="646331"/>
          </a:xfrm>
          <a:prstGeom prst="rect">
            <a:avLst/>
          </a:prstGeom>
          <a:noFill/>
        </p:spPr>
        <p:txBody>
          <a:bodyPr wrap="square" rtlCol="0">
            <a:spAutoFit/>
          </a:bodyPr>
          <a:lstStyle/>
          <a:p>
            <a:r>
              <a:rPr lang="en-US" dirty="0" smtClean="0"/>
              <a:t>Smoke means</a:t>
            </a:r>
            <a:r>
              <a:rPr lang="en-US" baseline="-25000" dirty="0" smtClean="0"/>
              <a:t>N</a:t>
            </a:r>
            <a:r>
              <a:rPr lang="en-US" dirty="0" smtClean="0"/>
              <a:t> fire.</a:t>
            </a:r>
          </a:p>
          <a:p>
            <a:endParaRPr lang="en-US" dirty="0" smtClean="0"/>
          </a:p>
        </p:txBody>
      </p:sp>
      <p:sp>
        <p:nvSpPr>
          <p:cNvPr id="12" name="TextBox 11"/>
          <p:cNvSpPr txBox="1"/>
          <p:nvPr/>
        </p:nvSpPr>
        <p:spPr>
          <a:xfrm>
            <a:off x="2639053" y="4377944"/>
            <a:ext cx="2302592" cy="646331"/>
          </a:xfrm>
          <a:prstGeom prst="rect">
            <a:avLst/>
          </a:prstGeom>
          <a:noFill/>
        </p:spPr>
        <p:txBody>
          <a:bodyPr wrap="square" rtlCol="0">
            <a:spAutoFit/>
          </a:bodyPr>
          <a:lstStyle/>
          <a:p>
            <a:pPr algn="ctr"/>
            <a:r>
              <a:rPr lang="en-US" dirty="0" smtClean="0"/>
              <a:t>The photograph means</a:t>
            </a:r>
            <a:r>
              <a:rPr lang="en-US" baseline="-25000" dirty="0" smtClean="0"/>
              <a:t>N</a:t>
            </a:r>
            <a:r>
              <a:rPr lang="en-US" dirty="0" smtClean="0"/>
              <a:t> Big Ben.</a:t>
            </a:r>
          </a:p>
        </p:txBody>
      </p:sp>
      <p:sp>
        <p:nvSpPr>
          <p:cNvPr id="13" name="TextBox 12"/>
          <p:cNvSpPr txBox="1"/>
          <p:nvPr/>
        </p:nvSpPr>
        <p:spPr>
          <a:xfrm>
            <a:off x="7007127" y="4377944"/>
            <a:ext cx="2136873" cy="646331"/>
          </a:xfrm>
          <a:prstGeom prst="rect">
            <a:avLst/>
          </a:prstGeom>
          <a:noFill/>
        </p:spPr>
        <p:txBody>
          <a:bodyPr wrap="square" rtlCol="0">
            <a:spAutoFit/>
          </a:bodyPr>
          <a:lstStyle/>
          <a:p>
            <a:pPr algn="ctr"/>
            <a:r>
              <a:rPr lang="en-US" dirty="0" smtClean="0"/>
              <a:t>The sketch </a:t>
            </a:r>
            <a:r>
              <a:rPr lang="en-US" dirty="0" err="1" smtClean="0"/>
              <a:t>means</a:t>
            </a:r>
            <a:r>
              <a:rPr lang="en-US" baseline="-25000" dirty="0" err="1" smtClean="0"/>
              <a:t>NN</a:t>
            </a:r>
            <a:r>
              <a:rPr lang="en-US" dirty="0" smtClean="0"/>
              <a:t> Big Ben.</a:t>
            </a:r>
            <a:endParaRPr lang="en-US" dirty="0"/>
          </a:p>
        </p:txBody>
      </p:sp>
      <p:sp>
        <p:nvSpPr>
          <p:cNvPr id="14" name="TextBox 13"/>
          <p:cNvSpPr txBox="1"/>
          <p:nvPr/>
        </p:nvSpPr>
        <p:spPr>
          <a:xfrm>
            <a:off x="5096245" y="4377944"/>
            <a:ext cx="1982273" cy="646331"/>
          </a:xfrm>
          <a:prstGeom prst="rect">
            <a:avLst/>
          </a:prstGeom>
          <a:noFill/>
        </p:spPr>
        <p:txBody>
          <a:bodyPr wrap="square" rtlCol="0">
            <a:spAutoFit/>
          </a:bodyPr>
          <a:lstStyle/>
          <a:p>
            <a:pPr algn="ctr"/>
            <a:r>
              <a:rPr lang="en-US" dirty="0" smtClean="0"/>
              <a:t>Those words </a:t>
            </a:r>
            <a:r>
              <a:rPr lang="en-US" dirty="0" err="1" smtClean="0"/>
              <a:t>mean</a:t>
            </a:r>
            <a:r>
              <a:rPr lang="en-US" baseline="-25000" dirty="0" err="1" smtClean="0"/>
              <a:t>NN</a:t>
            </a:r>
            <a:r>
              <a:rPr lang="en-US" dirty="0" smtClean="0"/>
              <a:t> Big Ben.</a:t>
            </a:r>
          </a:p>
        </p:txBody>
      </p:sp>
    </p:spTree>
    <p:extLst>
      <p:ext uri="{BB962C8B-B14F-4D97-AF65-F5344CB8AC3E}">
        <p14:creationId xmlns:p14="http://schemas.microsoft.com/office/powerpoint/2010/main" val="25744493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CONDITION ON PERCEPTION</a:t>
            </a:r>
            <a:endParaRPr lang="en-US" dirty="0"/>
          </a:p>
        </p:txBody>
      </p:sp>
      <p:sp>
        <p:nvSpPr>
          <p:cNvPr id="3" name="Content Placeholder 2"/>
          <p:cNvSpPr>
            <a:spLocks noGrp="1"/>
          </p:cNvSpPr>
          <p:nvPr>
            <p:ph idx="1"/>
          </p:nvPr>
        </p:nvSpPr>
        <p:spPr/>
        <p:txBody>
          <a:bodyPr/>
          <a:lstStyle/>
          <a:p>
            <a:r>
              <a:rPr lang="en-US" dirty="0" smtClean="0"/>
              <a:t>A condition on perceiving </a:t>
            </a:r>
            <a:r>
              <a:rPr lang="en-US" dirty="0"/>
              <a:t>x</a:t>
            </a:r>
            <a:r>
              <a:rPr lang="en-US" i="1" dirty="0" smtClean="0"/>
              <a:t> </a:t>
            </a:r>
            <a:r>
              <a:rPr lang="en-US" dirty="0" smtClean="0"/>
              <a:t>is that one be in </a:t>
            </a:r>
            <a:r>
              <a:rPr lang="en-US" b="1" dirty="0" smtClean="0"/>
              <a:t>contact</a:t>
            </a:r>
            <a:r>
              <a:rPr lang="en-US" i="1" dirty="0" smtClean="0"/>
              <a:t> </a:t>
            </a:r>
            <a:r>
              <a:rPr lang="en-US" dirty="0" smtClean="0"/>
              <a:t>with </a:t>
            </a:r>
            <a:r>
              <a:rPr lang="en-US" dirty="0"/>
              <a:t>x</a:t>
            </a:r>
            <a:r>
              <a:rPr lang="en-US" i="1" dirty="0" smtClean="0"/>
              <a:t> </a:t>
            </a:r>
            <a:r>
              <a:rPr lang="en-US" dirty="0" smtClean="0"/>
              <a:t>(in the sense that one’s perceiving </a:t>
            </a:r>
            <a:r>
              <a:rPr lang="en-US" dirty="0"/>
              <a:t>x</a:t>
            </a:r>
            <a:r>
              <a:rPr lang="en-US" i="1" dirty="0" smtClean="0"/>
              <a:t> </a:t>
            </a:r>
            <a:r>
              <a:rPr lang="en-US" b="1" dirty="0" smtClean="0"/>
              <a:t>counterfactually depends</a:t>
            </a:r>
            <a:r>
              <a:rPr lang="en-US" i="1" dirty="0" smtClean="0"/>
              <a:t> </a:t>
            </a:r>
            <a:r>
              <a:rPr lang="en-US" dirty="0" smtClean="0"/>
              <a:t>on </a:t>
            </a:r>
            <a:r>
              <a:rPr lang="en-US" dirty="0"/>
              <a:t>x</a:t>
            </a:r>
            <a:r>
              <a:rPr lang="en-US" dirty="0" smtClean="0"/>
              <a:t>).</a:t>
            </a:r>
          </a:p>
          <a:p>
            <a:pPr marL="0" indent="0">
              <a:buNone/>
            </a:pPr>
            <a:endParaRPr lang="en-US" dirty="0"/>
          </a:p>
          <a:p>
            <a:pPr marL="0" indent="0">
              <a:buNone/>
            </a:pPr>
            <a:r>
              <a:rPr lang="en-US" b="1" dirty="0" smtClean="0"/>
              <a:t>POLL</a:t>
            </a:r>
          </a:p>
          <a:p>
            <a:pPr marL="457200" indent="-457200">
              <a:buFont typeface="+mj-lt"/>
              <a:buAutoNum type="arabicPeriod"/>
            </a:pPr>
            <a:r>
              <a:rPr lang="en-US" dirty="0" smtClean="0"/>
              <a:t>We should regard that condition as ___________ for perceiving </a:t>
            </a:r>
            <a:r>
              <a:rPr lang="en-US" i="1" dirty="0" smtClean="0"/>
              <a:t>x</a:t>
            </a:r>
            <a:r>
              <a:rPr lang="en-US" dirty="0" smtClean="0"/>
              <a:t>.</a:t>
            </a:r>
            <a:endParaRPr lang="en-US" dirty="0"/>
          </a:p>
          <a:p>
            <a:pPr marL="731520" lvl="1" indent="-457200">
              <a:buFont typeface="+mj-lt"/>
              <a:buAutoNum type="alphaUcPeriod"/>
            </a:pPr>
            <a:r>
              <a:rPr lang="en-US" dirty="0" smtClean="0"/>
              <a:t>Merely necessary</a:t>
            </a:r>
          </a:p>
          <a:p>
            <a:pPr marL="731520" lvl="1" indent="-457200">
              <a:buFont typeface="+mj-lt"/>
              <a:buAutoNum type="alphaUcPeriod"/>
            </a:pPr>
            <a:r>
              <a:rPr lang="en-US" dirty="0" smtClean="0"/>
              <a:t>Merely sufficient</a:t>
            </a:r>
          </a:p>
          <a:p>
            <a:pPr marL="731520" lvl="1" indent="-457200">
              <a:buFont typeface="+mj-lt"/>
              <a:buAutoNum type="alphaUcPeriod"/>
            </a:pPr>
            <a:r>
              <a:rPr lang="en-US" dirty="0" smtClean="0"/>
              <a:t>Both necessary and sufficient</a:t>
            </a:r>
          </a:p>
          <a:p>
            <a:pPr marL="731520" lvl="1" indent="-457200">
              <a:buFont typeface="+mj-lt"/>
              <a:buAutoNum type="alphaUcPeriod"/>
            </a:pPr>
            <a:endParaRPr lang="en-US" dirty="0" smtClean="0"/>
          </a:p>
          <a:p>
            <a:endParaRPr lang="en-US" dirty="0" smtClean="0"/>
          </a:p>
          <a:p>
            <a:endParaRPr lang="en-US" dirty="0"/>
          </a:p>
        </p:txBody>
      </p:sp>
    </p:spTree>
    <p:extLst>
      <p:ext uri="{BB962C8B-B14F-4D97-AF65-F5344CB8AC3E}">
        <p14:creationId xmlns:p14="http://schemas.microsoft.com/office/powerpoint/2010/main" val="2437016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r>
              <a:rPr lang="en-US" dirty="0"/>
              <a:t>A CONDITION ON PERCEPTION</a:t>
            </a:r>
          </a:p>
        </p:txBody>
      </p:sp>
      <p:pic>
        <p:nvPicPr>
          <p:cNvPr id="4" name="Picture 3" descr="5bf8c70c-c0f4-46c8-8de2-d14417c3dcdb_2.a974142a063bb1f235f672f9a68eeb1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6865" y="2927730"/>
            <a:ext cx="3930270" cy="3930270"/>
          </a:xfrm>
          <a:prstGeom prst="rect">
            <a:avLst/>
          </a:prstGeom>
        </p:spPr>
      </p:pic>
      <p:pic>
        <p:nvPicPr>
          <p:cNvPr id="5" name="Picture 4" descr="Sentry-PTZ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215" y="1660255"/>
            <a:ext cx="1570646" cy="1486878"/>
          </a:xfrm>
          <a:prstGeom prst="rect">
            <a:avLst/>
          </a:prstGeom>
        </p:spPr>
      </p:pic>
    </p:spTree>
    <p:extLst>
      <p:ext uri="{BB962C8B-B14F-4D97-AF65-F5344CB8AC3E}">
        <p14:creationId xmlns:p14="http://schemas.microsoft.com/office/powerpoint/2010/main" val="23341609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Photography is special in that photographs are transparent: we literally see objects, places, and events through them.</a:t>
            </a:r>
            <a:endParaRPr lang="en-US" dirty="0"/>
          </a:p>
          <a:p>
            <a:r>
              <a:rPr lang="en-US" dirty="0" smtClean="0"/>
              <a:t>Photography is transparent (while painting is not) because photographs are counterfactually dependent the objects, places, and events that give rise to them.</a:t>
            </a:r>
          </a:p>
          <a:p>
            <a:r>
              <a:rPr lang="en-US" dirty="0" smtClean="0"/>
              <a:t>This reveals something important about seeing, even if we still lack a complete “real definition” of the phenomenon. </a:t>
            </a:r>
          </a:p>
        </p:txBody>
      </p:sp>
    </p:spTree>
    <p:extLst>
      <p:ext uri="{BB962C8B-B14F-4D97-AF65-F5344CB8AC3E}">
        <p14:creationId xmlns:p14="http://schemas.microsoft.com/office/powerpoint/2010/main" val="736018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a:t>
            </a:r>
            <a:endParaRPr lang="en-US" dirty="0"/>
          </a:p>
        </p:txBody>
      </p:sp>
      <p:sp>
        <p:nvSpPr>
          <p:cNvPr id="3" name="Content Placeholder 2"/>
          <p:cNvSpPr>
            <a:spLocks noGrp="1"/>
          </p:cNvSpPr>
          <p:nvPr>
            <p:ph idx="1"/>
          </p:nvPr>
        </p:nvSpPr>
        <p:spPr/>
        <p:txBody>
          <a:bodyPr/>
          <a:lstStyle/>
          <a:p>
            <a:pPr marL="457200" indent="-457200">
              <a:buFont typeface="+mj-lt"/>
              <a:buAutoNum type="arabicPeriod" startAt="10"/>
            </a:pPr>
            <a:r>
              <a:rPr lang="en-US" dirty="0" smtClean="0"/>
              <a:t>Do you agree? Do we </a:t>
            </a:r>
            <a:r>
              <a:rPr lang="en-US" b="1" dirty="0" smtClean="0"/>
              <a:t>literally see </a:t>
            </a:r>
            <a:r>
              <a:rPr lang="en-US" dirty="0" smtClean="0"/>
              <a:t>past objects, places, and events in photographs? </a:t>
            </a:r>
          </a:p>
          <a:p>
            <a:pPr marL="731520" lvl="1" indent="-457200">
              <a:buFont typeface="+mj-lt"/>
              <a:buAutoNum type="alphaUcPeriod"/>
            </a:pPr>
            <a:r>
              <a:rPr lang="en-US" dirty="0" smtClean="0"/>
              <a:t>Yes</a:t>
            </a:r>
          </a:p>
          <a:p>
            <a:pPr marL="731520" lvl="1" indent="-457200">
              <a:buFont typeface="+mj-lt"/>
              <a:buAutoNum type="alphaUcPeriod"/>
            </a:pPr>
            <a:r>
              <a:rPr lang="en-US" dirty="0" smtClean="0"/>
              <a:t>No</a:t>
            </a:r>
            <a:endParaRPr lang="en-US" dirty="0"/>
          </a:p>
        </p:txBody>
      </p:sp>
    </p:spTree>
    <p:extLst>
      <p:ext uri="{BB962C8B-B14F-4D97-AF65-F5344CB8AC3E}">
        <p14:creationId xmlns:p14="http://schemas.microsoft.com/office/powerpoint/2010/main" val="100468306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TRANSPARENCY VS. OPACITY</a:t>
            </a:r>
            <a:endParaRPr lang="en-US" dirty="0"/>
          </a:p>
        </p:txBody>
      </p:sp>
      <p:pic>
        <p:nvPicPr>
          <p:cNvPr id="4" name="Picture 3" descr="maxresdefault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77" y="2443920"/>
            <a:ext cx="4572000" cy="2571750"/>
          </a:xfrm>
          <a:prstGeom prst="rect">
            <a:avLst/>
          </a:prstGeom>
        </p:spPr>
      </p:pic>
      <p:pic>
        <p:nvPicPr>
          <p:cNvPr id="5" name="Picture 4" descr="quick_sketch___t_rex__dinosaur_revolution__by_paradigmart101-d7zi2xv.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595" y="2035457"/>
            <a:ext cx="3755036" cy="3436004"/>
          </a:xfrm>
          <a:prstGeom prst="rect">
            <a:avLst/>
          </a:prstGeom>
        </p:spPr>
      </p:pic>
    </p:spTree>
    <p:extLst>
      <p:ext uri="{BB962C8B-B14F-4D97-AF65-F5344CB8AC3E}">
        <p14:creationId xmlns:p14="http://schemas.microsoft.com/office/powerpoint/2010/main" val="8973671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TRANSPARENCY VS. OPACITY</a:t>
            </a:r>
            <a:endParaRPr lang="en-US" dirty="0"/>
          </a:p>
        </p:txBody>
      </p:sp>
      <p:pic>
        <p:nvPicPr>
          <p:cNvPr id="5" name="Picture 4" descr="quick_sketch___t_rex__dinosaur_revolution__by_paradigmart101-d7zi2x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595" y="2035457"/>
            <a:ext cx="3755036" cy="3436004"/>
          </a:xfrm>
          <a:prstGeom prst="rect">
            <a:avLst/>
          </a:prstGeom>
        </p:spPr>
      </p:pic>
      <p:pic>
        <p:nvPicPr>
          <p:cNvPr id="3" name="Picture 2" descr="vintage-dinosaur-nina-promm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04" y="2035457"/>
            <a:ext cx="3436004" cy="3436004"/>
          </a:xfrm>
          <a:prstGeom prst="rect">
            <a:avLst/>
          </a:prstGeom>
        </p:spPr>
      </p:pic>
    </p:spTree>
    <p:extLst>
      <p:ext uri="{BB962C8B-B14F-4D97-AF65-F5344CB8AC3E}">
        <p14:creationId xmlns:p14="http://schemas.microsoft.com/office/powerpoint/2010/main" val="172169237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TRANSPARENCY VS. OPACITY</a:t>
            </a:r>
          </a:p>
        </p:txBody>
      </p:sp>
      <p:sp>
        <p:nvSpPr>
          <p:cNvPr id="3" name="Content Placeholder 2"/>
          <p:cNvSpPr>
            <a:spLocks noGrp="1"/>
          </p:cNvSpPr>
          <p:nvPr>
            <p:ph idx="1"/>
          </p:nvPr>
        </p:nvSpPr>
        <p:spPr/>
        <p:txBody>
          <a:bodyPr>
            <a:normAutofit fontScale="92500" lnSpcReduction="10000"/>
          </a:bodyPr>
          <a:lstStyle/>
          <a:p>
            <a:r>
              <a:rPr lang="en-US" dirty="0"/>
              <a:t>“The important difference is that, in the case of the sketches, we rely on the picture maker’s belief that there is a dinosaur in a way in which we don’t in the case of the photographs” (Walton 1984, 262).</a:t>
            </a:r>
          </a:p>
          <a:p>
            <a:r>
              <a:rPr lang="en-US" dirty="0" smtClean="0"/>
              <a:t>We treat the sketches as </a:t>
            </a:r>
            <a:r>
              <a:rPr lang="en-US" b="1" dirty="0" smtClean="0"/>
              <a:t>evidence </a:t>
            </a:r>
            <a:r>
              <a:rPr lang="en-US" dirty="0" smtClean="0"/>
              <a:t>that the artist </a:t>
            </a:r>
            <a:r>
              <a:rPr lang="en-US" b="1" dirty="0" smtClean="0"/>
              <a:t>thought </a:t>
            </a:r>
            <a:r>
              <a:rPr lang="en-US" dirty="0" smtClean="0"/>
              <a:t>he saw dinosaurs in the jungle. </a:t>
            </a:r>
          </a:p>
          <a:p>
            <a:r>
              <a:rPr lang="en-US" dirty="0" smtClean="0"/>
              <a:t>If the artist is reliable and trustworthy, we treat his </a:t>
            </a:r>
            <a:r>
              <a:rPr lang="en-US" b="1" dirty="0" smtClean="0"/>
              <a:t>belief </a:t>
            </a:r>
            <a:r>
              <a:rPr lang="en-US" dirty="0" smtClean="0"/>
              <a:t>that there dinosaurs in the jungle as </a:t>
            </a:r>
            <a:r>
              <a:rPr lang="en-US" b="1" dirty="0" smtClean="0"/>
              <a:t>evidence </a:t>
            </a:r>
            <a:r>
              <a:rPr lang="en-US" dirty="0" smtClean="0"/>
              <a:t>that there are dinosaurs in the jungle. </a:t>
            </a:r>
          </a:p>
          <a:p>
            <a:r>
              <a:rPr lang="en-US" dirty="0" smtClean="0"/>
              <a:t>With photographs, by contrast, we do not need to rely on the photographer’s thoughts in this way. </a:t>
            </a:r>
          </a:p>
          <a:p>
            <a:r>
              <a:rPr lang="en-US" dirty="0" smtClean="0"/>
              <a:t>“In fact, if the photographs </a:t>
            </a:r>
            <a:r>
              <a:rPr lang="en-US" i="1" dirty="0" smtClean="0"/>
              <a:t>do </a:t>
            </a:r>
            <a:r>
              <a:rPr lang="en-US" dirty="0" smtClean="0"/>
              <a:t>convince us that he believed in the dinosaur, they do so because they convince us that there </a:t>
            </a:r>
            <a:r>
              <a:rPr lang="en-US" i="1" dirty="0" smtClean="0"/>
              <a:t>was </a:t>
            </a:r>
            <a:r>
              <a:rPr lang="en-US" dirty="0" smtClean="0"/>
              <a:t>a dinosaur, not the other way around” (263).</a:t>
            </a:r>
            <a:endParaRPr lang="en-US" dirty="0"/>
          </a:p>
        </p:txBody>
      </p:sp>
    </p:spTree>
    <p:extLst>
      <p:ext uri="{BB962C8B-B14F-4D97-AF65-F5344CB8AC3E}">
        <p14:creationId xmlns:p14="http://schemas.microsoft.com/office/powerpoint/2010/main" val="226280396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TRANSPARENCY VS. OPACITY</a:t>
            </a:r>
            <a:endParaRPr lang="en-US" dirty="0"/>
          </a:p>
        </p:txBody>
      </p:sp>
      <p:pic>
        <p:nvPicPr>
          <p:cNvPr id="4" name="Picture 3" descr="matritsata-blu-ray_1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38" y="1633760"/>
            <a:ext cx="8697124" cy="4892132"/>
          </a:xfrm>
          <a:prstGeom prst="rect">
            <a:avLst/>
          </a:prstGeom>
        </p:spPr>
      </p:pic>
    </p:spTree>
    <p:extLst>
      <p:ext uri="{BB962C8B-B14F-4D97-AF65-F5344CB8AC3E}">
        <p14:creationId xmlns:p14="http://schemas.microsoft.com/office/powerpoint/2010/main" val="358108464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COUNTERFACTUAL DEPENDENCE</a:t>
            </a:r>
            <a:endParaRPr lang="en-US" dirty="0"/>
          </a:p>
        </p:txBody>
      </p:sp>
      <p:sp>
        <p:nvSpPr>
          <p:cNvPr id="3" name="Content Placeholder 2"/>
          <p:cNvSpPr>
            <a:spLocks noGrp="1"/>
          </p:cNvSpPr>
          <p:nvPr>
            <p:ph idx="1"/>
          </p:nvPr>
        </p:nvSpPr>
        <p:spPr/>
        <p:txBody>
          <a:bodyPr/>
          <a:lstStyle/>
          <a:p>
            <a:r>
              <a:rPr lang="en-US" b="1" dirty="0"/>
              <a:t>C</a:t>
            </a:r>
            <a:r>
              <a:rPr lang="en-US" b="1" dirty="0" smtClean="0"/>
              <a:t>ounterfactual conditionals </a:t>
            </a:r>
            <a:r>
              <a:rPr lang="en-US" dirty="0" smtClean="0"/>
              <a:t>are “if-then” statements of the following forms:</a:t>
            </a:r>
            <a:endParaRPr lang="en-US" dirty="0"/>
          </a:p>
          <a:p>
            <a:pPr lvl="1">
              <a:buFontTx/>
              <a:buChar char="-"/>
            </a:pPr>
            <a:r>
              <a:rPr lang="en-US" dirty="0" smtClean="0"/>
              <a:t>If P </a:t>
            </a:r>
            <a:r>
              <a:rPr lang="en-US" b="1" dirty="0" smtClean="0"/>
              <a:t>were </a:t>
            </a:r>
            <a:r>
              <a:rPr lang="en-US" dirty="0" smtClean="0"/>
              <a:t>the case, then Q </a:t>
            </a:r>
            <a:r>
              <a:rPr lang="en-US" b="1" dirty="0" smtClean="0"/>
              <a:t>would </a:t>
            </a:r>
            <a:r>
              <a:rPr lang="en-US" dirty="0" smtClean="0"/>
              <a:t>be</a:t>
            </a:r>
            <a:r>
              <a:rPr lang="en-US" b="1" dirty="0" smtClean="0"/>
              <a:t> </a:t>
            </a:r>
            <a:r>
              <a:rPr lang="en-US" dirty="0" smtClean="0"/>
              <a:t>the case.</a:t>
            </a:r>
          </a:p>
          <a:p>
            <a:pPr lvl="1">
              <a:buFontTx/>
              <a:buChar char="-"/>
            </a:pPr>
            <a:r>
              <a:rPr lang="en-US" dirty="0"/>
              <a:t>If P </a:t>
            </a:r>
            <a:r>
              <a:rPr lang="en-US" b="1" dirty="0"/>
              <a:t>were </a:t>
            </a:r>
            <a:r>
              <a:rPr lang="en-US" dirty="0"/>
              <a:t>the case, then Q </a:t>
            </a:r>
            <a:r>
              <a:rPr lang="en-US" b="1" dirty="0" smtClean="0"/>
              <a:t>would not </a:t>
            </a:r>
            <a:r>
              <a:rPr lang="en-US" dirty="0"/>
              <a:t>be</a:t>
            </a:r>
            <a:r>
              <a:rPr lang="en-US" b="1" dirty="0"/>
              <a:t> </a:t>
            </a:r>
            <a:r>
              <a:rPr lang="en-US" dirty="0"/>
              <a:t>the case</a:t>
            </a:r>
            <a:r>
              <a:rPr lang="en-US" dirty="0" smtClean="0"/>
              <a:t>.</a:t>
            </a:r>
          </a:p>
          <a:p>
            <a:pPr lvl="1">
              <a:buFontTx/>
              <a:buChar char="-"/>
            </a:pPr>
            <a:r>
              <a:rPr lang="en-US" dirty="0"/>
              <a:t>If P </a:t>
            </a:r>
            <a:r>
              <a:rPr lang="en-US" b="1" dirty="0"/>
              <a:t>were not </a:t>
            </a:r>
            <a:r>
              <a:rPr lang="en-US" dirty="0"/>
              <a:t>the case, then Q </a:t>
            </a:r>
            <a:r>
              <a:rPr lang="en-US" b="1" dirty="0" smtClean="0"/>
              <a:t>would </a:t>
            </a:r>
            <a:r>
              <a:rPr lang="en-US" dirty="0"/>
              <a:t>be the case</a:t>
            </a:r>
            <a:r>
              <a:rPr lang="en-US" dirty="0" smtClean="0"/>
              <a:t>.</a:t>
            </a:r>
          </a:p>
          <a:p>
            <a:pPr lvl="1">
              <a:buFontTx/>
              <a:buChar char="-"/>
            </a:pPr>
            <a:r>
              <a:rPr lang="en-US" dirty="0" smtClean="0"/>
              <a:t>If P </a:t>
            </a:r>
            <a:r>
              <a:rPr lang="en-US" b="1" dirty="0" smtClean="0"/>
              <a:t>were not </a:t>
            </a:r>
            <a:r>
              <a:rPr lang="en-US" dirty="0" smtClean="0"/>
              <a:t>the case, then Q </a:t>
            </a:r>
            <a:r>
              <a:rPr lang="en-US" b="1" dirty="0" smtClean="0"/>
              <a:t>would not </a:t>
            </a:r>
            <a:r>
              <a:rPr lang="en-US" dirty="0" smtClean="0"/>
              <a:t>be the case.</a:t>
            </a:r>
          </a:p>
          <a:p>
            <a:pPr lvl="1">
              <a:buFontTx/>
              <a:buChar char="-"/>
            </a:pPr>
            <a:r>
              <a:rPr lang="en-US" dirty="0" smtClean="0"/>
              <a:t>Etc.</a:t>
            </a:r>
            <a:endParaRPr lang="en-US" dirty="0"/>
          </a:p>
          <a:p>
            <a:r>
              <a:rPr lang="en-US" dirty="0"/>
              <a:t>E</a:t>
            </a:r>
            <a:r>
              <a:rPr lang="en-US" dirty="0" smtClean="0"/>
              <a:t>xamples in ordinary English include:</a:t>
            </a:r>
          </a:p>
          <a:p>
            <a:pPr lvl="1">
              <a:buFontTx/>
              <a:buChar char="-"/>
            </a:pPr>
            <a:r>
              <a:rPr lang="en-US" dirty="0" smtClean="0"/>
              <a:t>If I were to start writing my paper a month before the deadline, then I would get an A. </a:t>
            </a:r>
          </a:p>
          <a:p>
            <a:pPr lvl="1">
              <a:buFontTx/>
              <a:buChar char="-"/>
            </a:pPr>
            <a:r>
              <a:rPr lang="en-US" dirty="0"/>
              <a:t>If I hadn’t drank tequila from a plastic </a:t>
            </a:r>
            <a:r>
              <a:rPr lang="en-US" dirty="0" smtClean="0"/>
              <a:t>bottle last night, </a:t>
            </a:r>
            <a:r>
              <a:rPr lang="en-US" dirty="0"/>
              <a:t>then I wouldn’t have a hangover right now. </a:t>
            </a:r>
            <a:endParaRPr lang="en-US" dirty="0" smtClean="0"/>
          </a:p>
        </p:txBody>
      </p:sp>
    </p:spTree>
    <p:extLst>
      <p:ext uri="{BB962C8B-B14F-4D97-AF65-F5344CB8AC3E}">
        <p14:creationId xmlns:p14="http://schemas.microsoft.com/office/powerpoint/2010/main" val="292982797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COUNTERFACTUAL DEPENDENCE</a:t>
            </a:r>
          </a:p>
        </p:txBody>
      </p:sp>
      <p:pic>
        <p:nvPicPr>
          <p:cNvPr id="4" name="Picture 3" descr="David-K.-Lewis-Cambridge-2001-photo-by-Hugh-Mel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990" y="1717714"/>
            <a:ext cx="3864021" cy="4416551"/>
          </a:xfrm>
          <a:prstGeom prst="rect">
            <a:avLst/>
          </a:prstGeom>
        </p:spPr>
      </p:pic>
      <p:sp>
        <p:nvSpPr>
          <p:cNvPr id="5" name="TextBox 4"/>
          <p:cNvSpPr txBox="1"/>
          <p:nvPr/>
        </p:nvSpPr>
        <p:spPr>
          <a:xfrm>
            <a:off x="2639990" y="6155789"/>
            <a:ext cx="3864021" cy="369332"/>
          </a:xfrm>
          <a:prstGeom prst="rect">
            <a:avLst/>
          </a:prstGeom>
          <a:noFill/>
        </p:spPr>
        <p:txBody>
          <a:bodyPr wrap="square" rtlCol="0">
            <a:spAutoFit/>
          </a:bodyPr>
          <a:lstStyle/>
          <a:p>
            <a:pPr algn="ctr"/>
            <a:r>
              <a:rPr lang="en-US" dirty="0" smtClean="0"/>
              <a:t>David Lewis</a:t>
            </a:r>
            <a:endParaRPr lang="en-US" dirty="0"/>
          </a:p>
        </p:txBody>
      </p:sp>
    </p:spTree>
    <p:extLst>
      <p:ext uri="{BB962C8B-B14F-4D97-AF65-F5344CB8AC3E}">
        <p14:creationId xmlns:p14="http://schemas.microsoft.com/office/powerpoint/2010/main" val="15167855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COUNTERFACTUAL DEPENDENCE</a:t>
            </a:r>
          </a:p>
        </p:txBody>
      </p:sp>
      <p:pic>
        <p:nvPicPr>
          <p:cNvPr id="7" name="Picture 6" descr="quick_sketch___t_rex__dinosaur_revolution__by_paradigmart101-d7zi2x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056" y="4397591"/>
            <a:ext cx="2014455" cy="1843305"/>
          </a:xfrm>
          <a:prstGeom prst="rect">
            <a:avLst/>
          </a:prstGeom>
        </p:spPr>
      </p:pic>
      <p:pic>
        <p:nvPicPr>
          <p:cNvPr id="9" name="Picture 8" descr="LaraTomb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547" y="2878677"/>
            <a:ext cx="856567" cy="1142090"/>
          </a:xfrm>
          <a:prstGeom prst="rect">
            <a:avLst/>
          </a:prstGeom>
        </p:spPr>
      </p:pic>
      <p:pic>
        <p:nvPicPr>
          <p:cNvPr id="11" name="Picture 10" descr="eas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930" y="2938200"/>
            <a:ext cx="619749" cy="937371"/>
          </a:xfrm>
          <a:prstGeom prst="rect">
            <a:avLst/>
          </a:prstGeom>
        </p:spPr>
      </p:pic>
      <p:pic>
        <p:nvPicPr>
          <p:cNvPr id="13" name="Picture 12" descr="BullylandTrex201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9501" y="1524000"/>
            <a:ext cx="1708866" cy="894307"/>
          </a:xfrm>
          <a:prstGeom prst="rect">
            <a:avLst/>
          </a:prstGeom>
        </p:spPr>
      </p:pic>
      <p:pic>
        <p:nvPicPr>
          <p:cNvPr id="14" name="Picture 13" descr="maxresdefault (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8729" y="4633509"/>
            <a:ext cx="2662333" cy="1497562"/>
          </a:xfrm>
          <a:prstGeom prst="rect">
            <a:avLst/>
          </a:prstGeom>
        </p:spPr>
      </p:pic>
      <p:pic>
        <p:nvPicPr>
          <p:cNvPr id="15" name="Picture 14" descr="LaraTomb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598" y="2891161"/>
            <a:ext cx="856567" cy="1142090"/>
          </a:xfrm>
          <a:prstGeom prst="rect">
            <a:avLst/>
          </a:prstGeom>
        </p:spPr>
      </p:pic>
      <p:pic>
        <p:nvPicPr>
          <p:cNvPr id="16" name="Picture 15" descr="fujifilm-x-100f-silver-11.png"/>
          <p:cNvPicPr>
            <a:picLocks noChangeAspect="1"/>
          </p:cNvPicPr>
          <p:nvPr/>
        </p:nvPicPr>
        <p:blipFill rotWithShape="1">
          <a:blip r:embed="rId7">
            <a:extLst>
              <a:ext uri="{28A0092B-C50C-407E-A947-70E740481C1C}">
                <a14:useLocalDpi xmlns:a14="http://schemas.microsoft.com/office/drawing/2010/main" val="0"/>
              </a:ext>
            </a:extLst>
          </a:blip>
          <a:srcRect t="11222" b="10317"/>
          <a:stretch/>
        </p:blipFill>
        <p:spPr>
          <a:xfrm>
            <a:off x="6567743" y="3240834"/>
            <a:ext cx="376191" cy="221372"/>
          </a:xfrm>
          <a:prstGeom prst="rect">
            <a:avLst/>
          </a:prstGeom>
        </p:spPr>
      </p:pic>
      <p:pic>
        <p:nvPicPr>
          <p:cNvPr id="18" name="Picture 17" descr="BullylandTrex201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246" y="1524000"/>
            <a:ext cx="1708866" cy="894307"/>
          </a:xfrm>
          <a:prstGeom prst="rect">
            <a:avLst/>
          </a:prstGeom>
        </p:spPr>
      </p:pic>
      <p:cxnSp>
        <p:nvCxnSpPr>
          <p:cNvPr id="19" name="Straight Arrow Connector 18"/>
          <p:cNvCxnSpPr/>
          <p:nvPr/>
        </p:nvCxnSpPr>
        <p:spPr>
          <a:xfrm>
            <a:off x="6706598" y="2418307"/>
            <a:ext cx="0" cy="6938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706598" y="3598275"/>
            <a:ext cx="0" cy="7993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Cloud Callout 26"/>
          <p:cNvSpPr/>
          <p:nvPr/>
        </p:nvSpPr>
        <p:spPr>
          <a:xfrm>
            <a:off x="7374755" y="2166462"/>
            <a:ext cx="1312045" cy="771738"/>
          </a:xfrm>
          <a:prstGeom prst="cloudCallout">
            <a:avLst>
              <a:gd name="adj1" fmla="val -55788"/>
              <a:gd name="adj2" fmla="val 5564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Dinosaur!</a:t>
            </a:r>
            <a:endParaRPr lang="en-US" sz="1200" dirty="0"/>
          </a:p>
        </p:txBody>
      </p:sp>
      <p:sp>
        <p:nvSpPr>
          <p:cNvPr id="28" name="Cloud Callout 27"/>
          <p:cNvSpPr/>
          <p:nvPr/>
        </p:nvSpPr>
        <p:spPr>
          <a:xfrm>
            <a:off x="2148488" y="2106939"/>
            <a:ext cx="1312045" cy="771738"/>
          </a:xfrm>
          <a:prstGeom prst="cloudCallout">
            <a:avLst>
              <a:gd name="adj1" fmla="val -46377"/>
              <a:gd name="adj2" fmla="val 670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Dinosaur!</a:t>
            </a:r>
            <a:endParaRPr lang="en-US" sz="1200" dirty="0"/>
          </a:p>
        </p:txBody>
      </p:sp>
      <p:cxnSp>
        <p:nvCxnSpPr>
          <p:cNvPr id="30" name="Straight Arrow Connector 29"/>
          <p:cNvCxnSpPr/>
          <p:nvPr/>
        </p:nvCxnSpPr>
        <p:spPr>
          <a:xfrm>
            <a:off x="1408495" y="2418307"/>
            <a:ext cx="0" cy="4603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408495" y="3937221"/>
            <a:ext cx="0" cy="4154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7" name="Picture 16" descr="en2013-052-7-dark-field-light-rays-3-I0.png"/>
          <p:cNvPicPr>
            <a:picLocks noChangeAspect="1"/>
          </p:cNvPicPr>
          <p:nvPr/>
        </p:nvPicPr>
        <p:blipFill rotWithShape="1">
          <a:blip r:embed="rId8">
            <a:extLst>
              <a:ext uri="{28A0092B-C50C-407E-A947-70E740481C1C}">
                <a14:useLocalDpi xmlns:a14="http://schemas.microsoft.com/office/drawing/2010/main" val="0"/>
              </a:ext>
            </a:extLst>
          </a:blip>
          <a:srcRect l="11440" t="15498" b="23666"/>
          <a:stretch/>
        </p:blipFill>
        <p:spPr>
          <a:xfrm rot="8942864">
            <a:off x="6301174" y="2308757"/>
            <a:ext cx="915370" cy="471612"/>
          </a:xfrm>
          <a:prstGeom prst="rect">
            <a:avLst/>
          </a:prstGeom>
        </p:spPr>
      </p:pic>
    </p:spTree>
    <p:extLst>
      <p:ext uri="{BB962C8B-B14F-4D97-AF65-F5344CB8AC3E}">
        <p14:creationId xmlns:p14="http://schemas.microsoft.com/office/powerpoint/2010/main" val="103532963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COUNTERFACTUAL DEPENDENCE</a:t>
            </a:r>
          </a:p>
        </p:txBody>
      </p:sp>
      <p:pic>
        <p:nvPicPr>
          <p:cNvPr id="9" name="Picture 8" descr="LaraTomb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547" y="2878677"/>
            <a:ext cx="856567" cy="1142090"/>
          </a:xfrm>
          <a:prstGeom prst="rect">
            <a:avLst/>
          </a:prstGeom>
        </p:spPr>
      </p:pic>
      <p:pic>
        <p:nvPicPr>
          <p:cNvPr id="11" name="Picture 10" descr="eas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930" y="2938200"/>
            <a:ext cx="619749" cy="937371"/>
          </a:xfrm>
          <a:prstGeom prst="rect">
            <a:avLst/>
          </a:prstGeom>
        </p:spPr>
      </p:pic>
      <p:pic>
        <p:nvPicPr>
          <p:cNvPr id="15" name="Picture 14" descr="LaraTomb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598" y="2891161"/>
            <a:ext cx="856567" cy="1142090"/>
          </a:xfrm>
          <a:prstGeom prst="rect">
            <a:avLst/>
          </a:prstGeom>
        </p:spPr>
      </p:pic>
      <p:pic>
        <p:nvPicPr>
          <p:cNvPr id="16" name="Picture 15" descr="fujifilm-x-100f-silver-11.png"/>
          <p:cNvPicPr>
            <a:picLocks noChangeAspect="1"/>
          </p:cNvPicPr>
          <p:nvPr/>
        </p:nvPicPr>
        <p:blipFill rotWithShape="1">
          <a:blip r:embed="rId5">
            <a:extLst>
              <a:ext uri="{28A0092B-C50C-407E-A947-70E740481C1C}">
                <a14:useLocalDpi xmlns:a14="http://schemas.microsoft.com/office/drawing/2010/main" val="0"/>
              </a:ext>
            </a:extLst>
          </a:blip>
          <a:srcRect t="11222" b="10317"/>
          <a:stretch/>
        </p:blipFill>
        <p:spPr>
          <a:xfrm>
            <a:off x="6567743" y="3240834"/>
            <a:ext cx="376191" cy="221372"/>
          </a:xfrm>
          <a:prstGeom prst="rect">
            <a:avLst/>
          </a:prstGeom>
        </p:spPr>
      </p:pic>
      <p:sp>
        <p:nvSpPr>
          <p:cNvPr id="27" name="Cloud Callout 26"/>
          <p:cNvSpPr/>
          <p:nvPr/>
        </p:nvSpPr>
        <p:spPr>
          <a:xfrm>
            <a:off x="7374755" y="2166462"/>
            <a:ext cx="1312045" cy="771738"/>
          </a:xfrm>
          <a:prstGeom prst="cloudCallout">
            <a:avLst>
              <a:gd name="adj1" fmla="val -55788"/>
              <a:gd name="adj2" fmla="val 5564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Dinosaur!</a:t>
            </a:r>
            <a:endParaRPr lang="en-US" sz="1200" dirty="0"/>
          </a:p>
        </p:txBody>
      </p:sp>
      <p:sp>
        <p:nvSpPr>
          <p:cNvPr id="28" name="Cloud Callout 27"/>
          <p:cNvSpPr/>
          <p:nvPr/>
        </p:nvSpPr>
        <p:spPr>
          <a:xfrm>
            <a:off x="2148488" y="2106939"/>
            <a:ext cx="1312045" cy="771738"/>
          </a:xfrm>
          <a:prstGeom prst="cloudCallout">
            <a:avLst>
              <a:gd name="adj1" fmla="val -46377"/>
              <a:gd name="adj2" fmla="val 670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Uninhabited jungle </a:t>
            </a:r>
            <a:r>
              <a:rPr lang="en-US" sz="1000" dirty="0">
                <a:sym typeface="Wingdings"/>
              </a:rPr>
              <a:t>:(</a:t>
            </a:r>
            <a:endParaRPr lang="en-US" sz="1000" dirty="0"/>
          </a:p>
        </p:txBody>
      </p:sp>
      <p:sp>
        <p:nvSpPr>
          <p:cNvPr id="17" name="TextBox 16"/>
          <p:cNvSpPr txBox="1"/>
          <p:nvPr/>
        </p:nvSpPr>
        <p:spPr>
          <a:xfrm>
            <a:off x="474063" y="4101448"/>
            <a:ext cx="2662333" cy="1077218"/>
          </a:xfrm>
          <a:prstGeom prst="rect">
            <a:avLst/>
          </a:prstGeom>
          <a:noFill/>
        </p:spPr>
        <p:txBody>
          <a:bodyPr wrap="square" rtlCol="0">
            <a:spAutoFit/>
          </a:bodyPr>
          <a:lstStyle/>
          <a:p>
            <a:r>
              <a:rPr lang="en-US" sz="1600" b="1" dirty="0" smtClean="0"/>
              <a:t>Scenario A: </a:t>
            </a:r>
            <a:r>
              <a:rPr lang="en-US" sz="1600" dirty="0" smtClean="0"/>
              <a:t>if the scene had been different, the sketch would have been different.</a:t>
            </a:r>
            <a:endParaRPr lang="en-US" sz="1600" b="1" dirty="0"/>
          </a:p>
        </p:txBody>
      </p:sp>
      <p:cxnSp>
        <p:nvCxnSpPr>
          <p:cNvPr id="20" name="Straight Arrow Connector 19"/>
          <p:cNvCxnSpPr/>
          <p:nvPr/>
        </p:nvCxnSpPr>
        <p:spPr>
          <a:xfrm flipV="1">
            <a:off x="1546488" y="5130718"/>
            <a:ext cx="7547" cy="3657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57200" y="6351688"/>
            <a:ext cx="2398088" cy="307777"/>
          </a:xfrm>
          <a:prstGeom prst="rect">
            <a:avLst/>
          </a:prstGeom>
          <a:noFill/>
        </p:spPr>
        <p:txBody>
          <a:bodyPr wrap="square" rtlCol="0">
            <a:spAutoFit/>
          </a:bodyPr>
          <a:lstStyle/>
          <a:p>
            <a:pPr algn="ctr"/>
            <a:r>
              <a:rPr lang="en-US" sz="1400" dirty="0"/>
              <a:t>[</a:t>
            </a:r>
            <a:r>
              <a:rPr lang="en-US" sz="1400" dirty="0" smtClean="0"/>
              <a:t>there is no dinosaur] </a:t>
            </a:r>
            <a:endParaRPr lang="en-US" sz="1400" dirty="0"/>
          </a:p>
        </p:txBody>
      </p:sp>
      <p:sp>
        <p:nvSpPr>
          <p:cNvPr id="22" name="TextBox 21"/>
          <p:cNvSpPr txBox="1"/>
          <p:nvPr/>
        </p:nvSpPr>
        <p:spPr>
          <a:xfrm>
            <a:off x="474063" y="5496462"/>
            <a:ext cx="2398088" cy="523220"/>
          </a:xfrm>
          <a:prstGeom prst="rect">
            <a:avLst/>
          </a:prstGeom>
          <a:noFill/>
        </p:spPr>
        <p:txBody>
          <a:bodyPr wrap="square" rtlCol="0">
            <a:spAutoFit/>
          </a:bodyPr>
          <a:lstStyle/>
          <a:p>
            <a:pPr algn="ctr"/>
            <a:r>
              <a:rPr lang="en-US" sz="1400" dirty="0" smtClean="0"/>
              <a:t>[Laura believes that there is no dinosaur]</a:t>
            </a:r>
            <a:endParaRPr lang="en-US" sz="1400" dirty="0"/>
          </a:p>
        </p:txBody>
      </p:sp>
      <p:cxnSp>
        <p:nvCxnSpPr>
          <p:cNvPr id="23" name="Straight Arrow Connector 22"/>
          <p:cNvCxnSpPr/>
          <p:nvPr/>
        </p:nvCxnSpPr>
        <p:spPr>
          <a:xfrm flipV="1">
            <a:off x="1554188" y="6019682"/>
            <a:ext cx="7547" cy="3657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024467" y="4101448"/>
            <a:ext cx="2662333" cy="1077218"/>
          </a:xfrm>
          <a:prstGeom prst="rect">
            <a:avLst/>
          </a:prstGeom>
          <a:noFill/>
        </p:spPr>
        <p:txBody>
          <a:bodyPr wrap="square" rtlCol="0">
            <a:spAutoFit/>
          </a:bodyPr>
          <a:lstStyle/>
          <a:p>
            <a:r>
              <a:rPr lang="en-US" sz="1600" b="1" dirty="0"/>
              <a:t>Scenario </a:t>
            </a:r>
            <a:r>
              <a:rPr lang="en-US" sz="1600" b="1" dirty="0" smtClean="0"/>
              <a:t>B: </a:t>
            </a:r>
            <a:r>
              <a:rPr lang="en-US" sz="1600" dirty="0"/>
              <a:t>if the scene had been different, the </a:t>
            </a:r>
            <a:r>
              <a:rPr lang="en-US" sz="1600" dirty="0" smtClean="0"/>
              <a:t>photograph </a:t>
            </a:r>
            <a:r>
              <a:rPr lang="en-US" sz="1600" dirty="0"/>
              <a:t>would have been different.</a:t>
            </a:r>
            <a:endParaRPr lang="en-US" sz="1600" b="1" dirty="0"/>
          </a:p>
        </p:txBody>
      </p:sp>
      <p:pic>
        <p:nvPicPr>
          <p:cNvPr id="26" name="Picture 25" descr="1200px-LSD_structural_formulae_v.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4467" y="2357867"/>
            <a:ext cx="720165" cy="580333"/>
          </a:xfrm>
          <a:prstGeom prst="rect">
            <a:avLst/>
          </a:prstGeom>
        </p:spPr>
      </p:pic>
      <p:cxnSp>
        <p:nvCxnSpPr>
          <p:cNvPr id="39" name="Straight Arrow Connector 38"/>
          <p:cNvCxnSpPr/>
          <p:nvPr/>
        </p:nvCxnSpPr>
        <p:spPr>
          <a:xfrm flipV="1">
            <a:off x="7248136" y="5179763"/>
            <a:ext cx="7547" cy="3657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158848" y="6400733"/>
            <a:ext cx="2398088" cy="307777"/>
          </a:xfrm>
          <a:prstGeom prst="rect">
            <a:avLst/>
          </a:prstGeom>
          <a:noFill/>
        </p:spPr>
        <p:txBody>
          <a:bodyPr wrap="square" rtlCol="0">
            <a:spAutoFit/>
          </a:bodyPr>
          <a:lstStyle/>
          <a:p>
            <a:pPr algn="ctr"/>
            <a:r>
              <a:rPr lang="en-US" sz="1400" dirty="0"/>
              <a:t>[</a:t>
            </a:r>
            <a:r>
              <a:rPr lang="en-US" sz="1400" dirty="0" smtClean="0"/>
              <a:t>there is no dinosaur] </a:t>
            </a:r>
            <a:endParaRPr lang="en-US" sz="1400" dirty="0"/>
          </a:p>
        </p:txBody>
      </p:sp>
      <p:sp>
        <p:nvSpPr>
          <p:cNvPr id="41" name="TextBox 40"/>
          <p:cNvSpPr txBox="1"/>
          <p:nvPr/>
        </p:nvSpPr>
        <p:spPr>
          <a:xfrm>
            <a:off x="6175711" y="5545507"/>
            <a:ext cx="2398088" cy="523220"/>
          </a:xfrm>
          <a:prstGeom prst="rect">
            <a:avLst/>
          </a:prstGeom>
          <a:noFill/>
        </p:spPr>
        <p:txBody>
          <a:bodyPr wrap="square" rtlCol="0">
            <a:spAutoFit/>
          </a:bodyPr>
          <a:lstStyle/>
          <a:p>
            <a:pPr algn="ctr"/>
            <a:r>
              <a:rPr lang="en-US" sz="1400" dirty="0" smtClean="0"/>
              <a:t>[a distinct pattern of light reaches the lens]</a:t>
            </a:r>
            <a:endParaRPr lang="en-US" sz="1400" dirty="0"/>
          </a:p>
        </p:txBody>
      </p:sp>
      <p:cxnSp>
        <p:nvCxnSpPr>
          <p:cNvPr id="42" name="Straight Arrow Connector 41"/>
          <p:cNvCxnSpPr/>
          <p:nvPr/>
        </p:nvCxnSpPr>
        <p:spPr>
          <a:xfrm flipV="1">
            <a:off x="7255836" y="6068727"/>
            <a:ext cx="7547" cy="3657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5" name="Picture 24" descr="en2013-052-7-dark-field-light-rays-3-I0.png"/>
          <p:cNvPicPr>
            <a:picLocks noChangeAspect="1"/>
          </p:cNvPicPr>
          <p:nvPr/>
        </p:nvPicPr>
        <p:blipFill rotWithShape="1">
          <a:blip r:embed="rId7">
            <a:extLst>
              <a:ext uri="{28A0092B-C50C-407E-A947-70E740481C1C}">
                <a14:useLocalDpi xmlns:a14="http://schemas.microsoft.com/office/drawing/2010/main" val="0"/>
              </a:ext>
            </a:extLst>
          </a:blip>
          <a:srcRect l="11440" t="15498" b="23666"/>
          <a:stretch/>
        </p:blipFill>
        <p:spPr>
          <a:xfrm rot="8942864">
            <a:off x="6121845" y="1757188"/>
            <a:ext cx="1588755" cy="818550"/>
          </a:xfrm>
          <a:prstGeom prst="rect">
            <a:avLst/>
          </a:prstGeom>
        </p:spPr>
      </p:pic>
    </p:spTree>
    <p:extLst>
      <p:ext uri="{BB962C8B-B14F-4D97-AF65-F5344CB8AC3E}">
        <p14:creationId xmlns:p14="http://schemas.microsoft.com/office/powerpoint/2010/main" val="36393910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1" grpId="0"/>
      <p:bldP spid="22" grpId="0"/>
      <p:bldP spid="40" grpId="0"/>
      <p:bldP spid="4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27129</TotalTime>
  <Words>1487</Words>
  <Application>Microsoft Macintosh PowerPoint</Application>
  <PresentationFormat>On-screen Show (4:3)</PresentationFormat>
  <Paragraphs>104</Paragraphs>
  <Slides>18</Slides>
  <Notes>12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Clarity</vt:lpstr>
      <vt:lpstr>TRANSPARENCY ELUCIDATED</vt:lpstr>
      <vt:lpstr>TRANSPARENCY VS. OPACITY</vt:lpstr>
      <vt:lpstr>TRANSPARENCY VS. OPACITY</vt:lpstr>
      <vt:lpstr>TRANSPARENCY VS. OPACITY</vt:lpstr>
      <vt:lpstr>TRANSPARENCY VS. OPACITY</vt:lpstr>
      <vt:lpstr>COUNTERFACTUAL DEPENDENCE</vt:lpstr>
      <vt:lpstr>COUNTERFACTUAL DEPENDENCE</vt:lpstr>
      <vt:lpstr>COUNTERFACTUAL DEPENDENCE</vt:lpstr>
      <vt:lpstr>COUNTERFACTUAL DEPENDENCE</vt:lpstr>
      <vt:lpstr>COUNTERFACTUAL DEPENDENCE</vt:lpstr>
      <vt:lpstr>COUNTERFACTUAL DEPENDENCE</vt:lpstr>
      <vt:lpstr>COUNTERFACTUAL DEPENDENCE</vt:lpstr>
      <vt:lpstr>COUNTERFACTUAL DEPENDENCE</vt:lpstr>
      <vt:lpstr>NATURAL VS. NON-NATURAL MEANING</vt:lpstr>
      <vt:lpstr>A CONDITION ON PERCEPTION</vt:lpstr>
      <vt:lpstr>A CONDITION ON PERCEPTION</vt:lpstr>
      <vt:lpstr>SUMMARY</vt:lpstr>
      <vt:lpstr>POLL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1340</cp:revision>
  <cp:lastPrinted>2017-09-22T05:00:07Z</cp:lastPrinted>
  <dcterms:created xsi:type="dcterms:W3CDTF">2016-04-06T08:49:02Z</dcterms:created>
  <dcterms:modified xsi:type="dcterms:W3CDTF">2019-10-13T07:18:26Z</dcterms:modified>
</cp:coreProperties>
</file>