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4"/>
  </p:notesMasterIdLst>
  <p:sldIdLst>
    <p:sldId id="746" r:id="rId2"/>
    <p:sldId id="748" r:id="rId3"/>
    <p:sldId id="779" r:id="rId4"/>
    <p:sldId id="780" r:id="rId5"/>
    <p:sldId id="747" r:id="rId6"/>
    <p:sldId id="750" r:id="rId7"/>
    <p:sldId id="751" r:id="rId8"/>
    <p:sldId id="761" r:id="rId9"/>
    <p:sldId id="762" r:id="rId10"/>
    <p:sldId id="764" r:id="rId11"/>
    <p:sldId id="872" r:id="rId12"/>
    <p:sldId id="765" r:id="rId13"/>
    <p:sldId id="768" r:id="rId14"/>
    <p:sldId id="773" r:id="rId15"/>
    <p:sldId id="791" r:id="rId16"/>
    <p:sldId id="793" r:id="rId17"/>
    <p:sldId id="794" r:id="rId18"/>
    <p:sldId id="797" r:id="rId19"/>
    <p:sldId id="829" r:id="rId20"/>
    <p:sldId id="801" r:id="rId21"/>
    <p:sldId id="800" r:id="rId22"/>
    <p:sldId id="80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92" autoAdjust="0"/>
    <p:restoredTop sz="56845" autoAdjust="0"/>
  </p:normalViewPr>
  <p:slideViewPr>
    <p:cSldViewPr snapToGrid="0" snapToObjects="1">
      <p:cViewPr>
        <p:scale>
          <a:sx n="59" d="100"/>
          <a:sy n="59" d="100"/>
        </p:scale>
        <p:origin x="-936"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64"/>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25C21-09F6-8747-A488-1AA892EEEB6D}" type="datetimeFigureOut">
              <a:rPr lang="en-US" smtClean="0"/>
              <a:t>10/13/19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0A182-F080-BA40-A1F2-AB9B5BAA0E59}" type="slidenum">
              <a:rPr lang="en-US" smtClean="0"/>
              <a:t>‹#›</a:t>
            </a:fld>
            <a:endParaRPr lang="en-US"/>
          </a:p>
        </p:txBody>
      </p:sp>
    </p:spTree>
    <p:extLst>
      <p:ext uri="{BB962C8B-B14F-4D97-AF65-F5344CB8AC3E}">
        <p14:creationId xmlns:p14="http://schemas.microsoft.com/office/powerpoint/2010/main" val="1356423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Mention</a:t>
            </a:r>
            <a:r>
              <a:rPr lang="en-US" baseline="0" dirty="0" smtClean="0"/>
              <a:t> peephole case in which you don’t see the photograph at all.</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Transition: we might want to say that in the case of the photograph, we only </a:t>
            </a:r>
            <a:r>
              <a:rPr lang="en-US" b="1" dirty="0" smtClean="0"/>
              <a:t>indirectly </a:t>
            </a:r>
            <a:r>
              <a:rPr lang="en-US" dirty="0" smtClean="0"/>
              <a:t>see Big Ben,</a:t>
            </a:r>
            <a:r>
              <a:rPr lang="en-US" baseline="0" dirty="0" smtClean="0"/>
              <a:t> b</a:t>
            </a:r>
            <a:r>
              <a:rPr lang="en-US" dirty="0" smtClean="0"/>
              <a:t>ut then we need to say the same about the police car.</a:t>
            </a:r>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a:t>
            </a:fld>
            <a:endParaRPr lang="en-US"/>
          </a:p>
        </p:txBody>
      </p:sp>
    </p:spTree>
    <p:extLst>
      <p:ext uri="{BB962C8B-B14F-4D97-AF65-F5344CB8AC3E}">
        <p14:creationId xmlns:p14="http://schemas.microsoft.com/office/powerpoint/2010/main" val="77505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“Plus,</a:t>
            </a:r>
            <a:r>
              <a:rPr lang="en-US" baseline="0" dirty="0" smtClean="0"/>
              <a:t> if that’s all there was to photography, then “there would be no essential difference between photographs and paintings” (255).</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11</a:t>
            </a:fld>
            <a:endParaRPr lang="en-US"/>
          </a:p>
        </p:txBody>
      </p:sp>
    </p:spTree>
    <p:extLst>
      <p:ext uri="{BB962C8B-B14F-4D97-AF65-F5344CB8AC3E}">
        <p14:creationId xmlns:p14="http://schemas.microsoft.com/office/powerpoint/2010/main" val="323877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Nude</a:t>
            </a:r>
            <a:r>
              <a:rPr lang="en-US" baseline="0" dirty="0" smtClean="0"/>
              <a:t> example with respect to embarrassment; the fact that it may continue to </a:t>
            </a:r>
            <a:r>
              <a:rPr lang="en-US" b="1" baseline="0" dirty="0" smtClean="0"/>
              <a:t>seem </a:t>
            </a:r>
            <a:r>
              <a:rPr lang="en-US" b="0" baseline="0" dirty="0" smtClean="0"/>
              <a:t>as if we’re really seeing the person may account for our continued embarrassment.</a:t>
            </a:r>
          </a:p>
          <a:p>
            <a:pPr marL="171450" indent="-171450">
              <a:buFont typeface="Arial"/>
              <a:buChar char="•"/>
            </a:pPr>
            <a:r>
              <a:rPr lang="en-US" baseline="0" dirty="0" smtClean="0"/>
              <a:t>Transition: c</a:t>
            </a:r>
            <a:r>
              <a:rPr lang="en-US" dirty="0" smtClean="0"/>
              <a:t>ases like these give rise to </a:t>
            </a:r>
            <a:r>
              <a:rPr lang="en-US" b="1" dirty="0" smtClean="0"/>
              <a:t>genuine illusions. </a:t>
            </a:r>
          </a:p>
          <a:p>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12</a:t>
            </a:fld>
            <a:endParaRPr lang="en-US"/>
          </a:p>
        </p:txBody>
      </p:sp>
    </p:spTree>
    <p:extLst>
      <p:ext uri="{BB962C8B-B14F-4D97-AF65-F5344CB8AC3E}">
        <p14:creationId xmlns:p14="http://schemas.microsoft.com/office/powerpoint/2010/main" val="1632209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Transition: c</a:t>
            </a:r>
            <a:r>
              <a:rPr lang="en-US" dirty="0" smtClean="0"/>
              <a:t>ases like these give rise to </a:t>
            </a:r>
            <a:r>
              <a:rPr lang="en-US" b="1" dirty="0" smtClean="0"/>
              <a:t>genuine illusions.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dirty="0" smtClean="0"/>
              <a:t>Life-sized</a:t>
            </a:r>
            <a:r>
              <a:rPr lang="en-US" b="0" baseline="0" dirty="0" smtClean="0"/>
              <a:t> sculpture.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dirty="0" smtClean="0"/>
              <a:t>That</a:t>
            </a:r>
            <a:r>
              <a:rPr lang="en-US" b="0" baseline="0" dirty="0" smtClean="0"/>
              <a:t> doesn’t mean that we’re </a:t>
            </a:r>
            <a:r>
              <a:rPr lang="en-US" b="1" baseline="0" dirty="0" smtClean="0"/>
              <a:t>always </a:t>
            </a:r>
            <a:r>
              <a:rPr lang="en-US" b="0" baseline="0" dirty="0" smtClean="0"/>
              <a:t>under an illusion: for example, that we’re in the presence of flesh and blood people.</a:t>
            </a:r>
            <a:endParaRPr lang="en-US" b="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0" dirty="0" smtClean="0"/>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13</a:t>
            </a:fld>
            <a:endParaRPr lang="en-US"/>
          </a:p>
        </p:txBody>
      </p:sp>
    </p:spTree>
    <p:extLst>
      <p:ext uri="{BB962C8B-B14F-4D97-AF65-F5344CB8AC3E}">
        <p14:creationId xmlns:p14="http://schemas.microsoft.com/office/powerpoint/2010/main" val="3751599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“Some contend that photographs regularly falsify colors and distort spatial relationships, that a photograph of a running horse will portray it either as a blur, which it is not, or as frozen, which it also is not—and of course there is the possibility of retouching it in the darkroom” (258).</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Connect to the objection that if Walton is right, photography can’t be art.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“But why should this matter? We can be deceived when we see things directly. If cameras can lie, so can our eyes. To see something through a distorting mirror is still to see it, even if we are misled about it” (258).</a:t>
            </a:r>
          </a:p>
          <a:p>
            <a:pPr marL="171450" indent="-171450">
              <a:buFont typeface="Arial"/>
              <a:buChar char="•"/>
            </a:pPr>
            <a:r>
              <a:rPr lang="en-US" dirty="0" smtClean="0"/>
              <a:t>Transition:</a:t>
            </a:r>
            <a:r>
              <a:rPr lang="en-US" baseline="0" dirty="0" smtClean="0"/>
              <a:t> but so do mirrors—that doesn’t mean we don’t see through them.</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15</a:t>
            </a:fld>
            <a:endParaRPr lang="en-US"/>
          </a:p>
        </p:txBody>
      </p:sp>
    </p:spTree>
    <p:extLst>
      <p:ext uri="{BB962C8B-B14F-4D97-AF65-F5344CB8AC3E}">
        <p14:creationId xmlns:p14="http://schemas.microsoft.com/office/powerpoint/2010/main" val="264782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“But why should this matter? We can be deceived when we see things directly. If cameras can lie, so can our eyes. To see something through a distorting mirror is still to see it, even if we are misled about it” (258).</a:t>
            </a: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‘distortions’ or ‘inaccuracies’ of photographs are no reason to deny that we see through them” (258).</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16</a:t>
            </a:fld>
            <a:endParaRPr lang="en-US"/>
          </a:p>
        </p:txBody>
      </p:sp>
    </p:spTree>
    <p:extLst>
      <p:ext uri="{BB962C8B-B14F-4D97-AF65-F5344CB8AC3E}">
        <p14:creationId xmlns:p14="http://schemas.microsoft.com/office/powerpoint/2010/main" val="3995020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smtClean="0">
                <a:solidFill>
                  <a:schemeClr val="tx1"/>
                </a:solidFill>
                <a:effectLst/>
                <a:latin typeface="+mn-lt"/>
                <a:ea typeface="+mn-ea"/>
                <a:cs typeface="+mn-cs"/>
              </a:rPr>
              <a:t>“The ‘distortions’ or ‘inaccuracies’ of photographs are no reason to deny that we see through them” (258).</a:t>
            </a:r>
          </a:p>
          <a:p>
            <a:pPr marL="171450" indent="-171450">
              <a:buFont typeface="Arial"/>
              <a:buChar char="•"/>
            </a:pPr>
            <a:r>
              <a:rPr lang="en-US" sz="1200" b="1" kern="1200" dirty="0" smtClean="0">
                <a:solidFill>
                  <a:schemeClr val="tx1"/>
                </a:solidFill>
                <a:effectLst/>
                <a:latin typeface="+mn-lt"/>
                <a:ea typeface="+mn-ea"/>
                <a:cs typeface="+mn-cs"/>
              </a:rPr>
              <a:t>Show</a:t>
            </a:r>
            <a:r>
              <a:rPr lang="en-US" sz="1200" b="1" kern="1200" baseline="0" dirty="0" smtClean="0">
                <a:solidFill>
                  <a:schemeClr val="tx1"/>
                </a:solidFill>
                <a:effectLst/>
                <a:latin typeface="+mn-lt"/>
                <a:ea typeface="+mn-ea"/>
                <a:cs typeface="+mn-cs"/>
              </a:rPr>
              <a:t> court reenactment example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“To underscore the independence of accuracy and transparency, consider a theatrical portrayal of actual events, an acting out in a courtroom of events that led to a crime, for example. The portrayal might be perfectly accurate. Jurors might gain from it much correct information and no misinformation. Yet they certainly do not see the incident via the portrayal”</a:t>
            </a:r>
            <a:r>
              <a:rPr lang="en-US" sz="1200" kern="1200" baseline="0" dirty="0" smtClean="0">
                <a:solidFill>
                  <a:schemeClr val="tx1"/>
                </a:solidFill>
                <a:effectLst/>
                <a:latin typeface="+mn-lt"/>
                <a:ea typeface="+mn-ea"/>
                <a:cs typeface="+mn-cs"/>
              </a:rPr>
              <a:t> (258).</a:t>
            </a:r>
          </a:p>
        </p:txBody>
      </p:sp>
      <p:sp>
        <p:nvSpPr>
          <p:cNvPr id="4" name="Slide Number Placeholder 3"/>
          <p:cNvSpPr>
            <a:spLocks noGrp="1"/>
          </p:cNvSpPr>
          <p:nvPr>
            <p:ph type="sldNum" sz="quarter" idx="10"/>
          </p:nvPr>
        </p:nvSpPr>
        <p:spPr/>
        <p:txBody>
          <a:bodyPr/>
          <a:lstStyle/>
          <a:p>
            <a:fld id="{A750A182-F080-BA40-A1F2-AB9B5BAA0E59}" type="slidenum">
              <a:rPr lang="en-US" smtClean="0"/>
              <a:t>17</a:t>
            </a:fld>
            <a:endParaRPr lang="en-US"/>
          </a:p>
        </p:txBody>
      </p:sp>
    </p:spTree>
    <p:extLst>
      <p:ext uri="{BB962C8B-B14F-4D97-AF65-F5344CB8AC3E}">
        <p14:creationId xmlns:p14="http://schemas.microsoft.com/office/powerpoint/2010/main" val="4156095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Transition:</a:t>
            </a:r>
            <a:r>
              <a:rPr lang="en-US" baseline="0" dirty="0" smtClean="0"/>
              <a:t> “All this is beside the point. The manner in which things cause my visual experiences when I see them is not one which rules out a causal role for human beings. People often </a:t>
            </a:r>
            <a:r>
              <a:rPr lang="en-US" i="1" baseline="0" dirty="0" smtClean="0"/>
              <a:t>show </a:t>
            </a:r>
            <a:r>
              <a:rPr lang="en-US" i="0" baseline="0" dirty="0" smtClean="0"/>
              <a:t>me things and in other ways induce me to look this way or that. . . . Why not say that photographers, by making photographs, show me things and also enable me to see them? Surely that does not mean that </a:t>
            </a:r>
            <a:r>
              <a:rPr lang="en-US" i="1" baseline="0" dirty="0" smtClean="0"/>
              <a:t>I </a:t>
            </a:r>
            <a:r>
              <a:rPr lang="en-US" i="0" baseline="0" dirty="0" smtClean="0"/>
              <a:t>don’t really see them</a:t>
            </a:r>
            <a:r>
              <a:rPr lang="en-US" baseline="0" dirty="0" smtClean="0"/>
              <a:t>” (261).</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18</a:t>
            </a:fld>
            <a:endParaRPr lang="en-US"/>
          </a:p>
        </p:txBody>
      </p:sp>
    </p:spTree>
    <p:extLst>
      <p:ext uri="{BB962C8B-B14F-4D97-AF65-F5344CB8AC3E}">
        <p14:creationId xmlns:p14="http://schemas.microsoft.com/office/powerpoint/2010/main" val="2317355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aseline="0" dirty="0" smtClean="0"/>
              <a:t>“All this is beside the point. The manner in which things cause my visual experiences when I see them is not one which rules out a causal role for human beings. People often </a:t>
            </a:r>
            <a:r>
              <a:rPr lang="en-US" i="1" baseline="0" dirty="0" smtClean="0"/>
              <a:t>show </a:t>
            </a:r>
            <a:r>
              <a:rPr lang="en-US" i="0" baseline="0" dirty="0" smtClean="0"/>
              <a:t>me things and in other ways induce me to look this way or that. . . . Why not say that photographers, by making photographs, show me things and also enable me to see them? Surely that does not mean that </a:t>
            </a:r>
            <a:r>
              <a:rPr lang="en-US" i="1" baseline="0" dirty="0" smtClean="0"/>
              <a:t>I </a:t>
            </a:r>
            <a:r>
              <a:rPr lang="en-US" i="0" baseline="0" dirty="0" smtClean="0"/>
              <a:t>don’t really see them</a:t>
            </a:r>
            <a:r>
              <a:rPr lang="en-US" baseline="0" dirty="0" smtClean="0"/>
              <a:t>” (261).</a:t>
            </a:r>
          </a:p>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20</a:t>
            </a:fld>
            <a:endParaRPr lang="en-US"/>
          </a:p>
        </p:txBody>
      </p:sp>
    </p:spTree>
    <p:extLst>
      <p:ext uri="{BB962C8B-B14F-4D97-AF65-F5344CB8AC3E}">
        <p14:creationId xmlns:p14="http://schemas.microsoft.com/office/powerpoint/2010/main" val="1311160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i="0" baseline="0" dirty="0" smtClean="0"/>
              <a:t>“Why not say that photographers, by making photographs, show me things and also enable me to see them? Surely that does not mean that </a:t>
            </a:r>
            <a:r>
              <a:rPr lang="en-US" i="1" baseline="0" dirty="0" smtClean="0"/>
              <a:t>I </a:t>
            </a:r>
            <a:r>
              <a:rPr lang="en-US" i="0" baseline="0" dirty="0" smtClean="0"/>
              <a:t>don’t really see them</a:t>
            </a:r>
            <a:r>
              <a:rPr lang="en-US" baseline="0" dirty="0" smtClean="0"/>
              <a:t>” (261).</a:t>
            </a:r>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21</a:t>
            </a:fld>
            <a:endParaRPr lang="en-US"/>
          </a:p>
        </p:txBody>
      </p:sp>
    </p:spTree>
    <p:extLst>
      <p:ext uri="{BB962C8B-B14F-4D97-AF65-F5344CB8AC3E}">
        <p14:creationId xmlns:p14="http://schemas.microsoft.com/office/powerpoint/2010/main" val="3888518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Mention</a:t>
            </a:r>
            <a:r>
              <a:rPr lang="en-US" baseline="0" dirty="0" smtClean="0"/>
              <a:t> peephole case in which you don’t see the photograph at all.</a:t>
            </a:r>
          </a:p>
          <a:p>
            <a:pPr marL="171450" indent="-171450">
              <a:buFont typeface="Arial"/>
              <a:buChar char="•"/>
            </a:pPr>
            <a:r>
              <a:rPr lang="en-US" dirty="0" smtClean="0"/>
              <a:t>Transition: we might want to say that in the case of the photograph, we only </a:t>
            </a:r>
            <a:r>
              <a:rPr lang="en-US" b="1" dirty="0" smtClean="0"/>
              <a:t>indirectly </a:t>
            </a:r>
            <a:r>
              <a:rPr lang="en-US" dirty="0" smtClean="0"/>
              <a:t>see Big Ben,</a:t>
            </a:r>
            <a:r>
              <a:rPr lang="en-US" baseline="0" dirty="0" smtClean="0"/>
              <a:t> b</a:t>
            </a:r>
            <a:r>
              <a:rPr lang="en-US" dirty="0" smtClean="0"/>
              <a:t>ut then we need to say the same about the police car.</a:t>
            </a:r>
          </a:p>
          <a:p>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a:t>
            </a:fld>
            <a:endParaRPr lang="en-US"/>
          </a:p>
        </p:txBody>
      </p:sp>
    </p:spTree>
    <p:extLst>
      <p:ext uri="{BB962C8B-B14F-4D97-AF65-F5344CB8AC3E}">
        <p14:creationId xmlns:p14="http://schemas.microsoft.com/office/powerpoint/2010/main" val="880656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Mention</a:t>
            </a:r>
            <a:r>
              <a:rPr lang="en-US" baseline="0" dirty="0" smtClean="0"/>
              <a:t> peephole case in which you don’t see the photograph at all.</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Transition: we might want to say that in the case of the photograph, we only </a:t>
            </a:r>
            <a:r>
              <a:rPr lang="en-US" b="1" dirty="0" smtClean="0"/>
              <a:t>indirectly </a:t>
            </a:r>
            <a:r>
              <a:rPr lang="en-US" dirty="0" smtClean="0"/>
              <a:t>see Big Ben,</a:t>
            </a:r>
            <a:r>
              <a:rPr lang="en-US" baseline="0" dirty="0" smtClean="0"/>
              <a:t> b</a:t>
            </a:r>
            <a:r>
              <a:rPr lang="en-US" dirty="0" smtClean="0"/>
              <a:t>ut then we need to say the same about the police car.</a:t>
            </a:r>
          </a:p>
        </p:txBody>
      </p:sp>
      <p:sp>
        <p:nvSpPr>
          <p:cNvPr id="4" name="Slide Number Placeholder 3"/>
          <p:cNvSpPr>
            <a:spLocks noGrp="1"/>
          </p:cNvSpPr>
          <p:nvPr>
            <p:ph type="sldNum" sz="quarter" idx="10"/>
          </p:nvPr>
        </p:nvSpPr>
        <p:spPr/>
        <p:txBody>
          <a:bodyPr/>
          <a:lstStyle/>
          <a:p>
            <a:fld id="{A750A182-F080-BA40-A1F2-AB9B5BAA0E59}" type="slidenum">
              <a:rPr lang="en-US" smtClean="0"/>
              <a:t>3</a:t>
            </a:fld>
            <a:endParaRPr lang="en-US"/>
          </a:p>
        </p:txBody>
      </p:sp>
    </p:spTree>
    <p:extLst>
      <p:ext uri="{BB962C8B-B14F-4D97-AF65-F5344CB8AC3E}">
        <p14:creationId xmlns:p14="http://schemas.microsoft.com/office/powerpoint/2010/main" val="880656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Mention</a:t>
            </a:r>
            <a:r>
              <a:rPr lang="en-US" baseline="0" dirty="0" smtClean="0"/>
              <a:t> peephole case in which you don’t see the photograph at all.</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a:t>
            </a:fld>
            <a:endParaRPr lang="en-US"/>
          </a:p>
        </p:txBody>
      </p:sp>
    </p:spTree>
    <p:extLst>
      <p:ext uri="{BB962C8B-B14F-4D97-AF65-F5344CB8AC3E}">
        <p14:creationId xmlns:p14="http://schemas.microsoft.com/office/powerpoint/2010/main" val="880656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Ask</a:t>
            </a:r>
            <a:r>
              <a:rPr lang="en-US" baseline="0" dirty="0" smtClean="0"/>
              <a:t> them what </a:t>
            </a:r>
            <a:r>
              <a:rPr lang="en-US" baseline="0" smtClean="0"/>
              <a:t>goes wrong here</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a:t>
            </a:fld>
            <a:endParaRPr lang="en-US"/>
          </a:p>
        </p:txBody>
      </p:sp>
    </p:spTree>
    <p:extLst>
      <p:ext uri="{BB962C8B-B14F-4D97-AF65-F5344CB8AC3E}">
        <p14:creationId xmlns:p14="http://schemas.microsoft.com/office/powerpoint/2010/main" val="3220964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6</a:t>
            </a:fld>
            <a:endParaRPr lang="en-US"/>
          </a:p>
        </p:txBody>
      </p:sp>
    </p:spTree>
    <p:extLst>
      <p:ext uri="{BB962C8B-B14F-4D97-AF65-F5344CB8AC3E}">
        <p14:creationId xmlns:p14="http://schemas.microsoft.com/office/powerpoint/2010/main" val="3220964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sometimes we</a:t>
            </a:r>
            <a:r>
              <a:rPr lang="en-US" baseline="0" dirty="0" smtClean="0"/>
              <a:t> learn little if anything about what we see, and sometimes we value the seeing quite apart from what we might learn. This is so, frequently, when we see departed loved ones through photographs. We can’t expect to acquire any particularly important information by looking at photographs which we have studied many times before. But we can </a:t>
            </a:r>
            <a:r>
              <a:rPr lang="en-US" i="1" baseline="0" dirty="0" smtClean="0"/>
              <a:t>see </a:t>
            </a:r>
            <a:r>
              <a:rPr lang="en-US" i="0" baseline="0" dirty="0" smtClean="0"/>
              <a:t>our loved ones again, and </a:t>
            </a:r>
            <a:r>
              <a:rPr lang="en-US" i="1" baseline="0" dirty="0" smtClean="0"/>
              <a:t>that </a:t>
            </a:r>
            <a:r>
              <a:rPr lang="en-US" i="0" baseline="0" dirty="0" smtClean="0"/>
              <a:t>is important to us” (253). </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7</a:t>
            </a:fld>
            <a:endParaRPr lang="en-US"/>
          </a:p>
        </p:txBody>
      </p:sp>
    </p:spTree>
    <p:extLst>
      <p:ext uri="{BB962C8B-B14F-4D97-AF65-F5344CB8AC3E}">
        <p14:creationId xmlns:p14="http://schemas.microsoft.com/office/powerpoint/2010/main" val="138578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Transition: “If</a:t>
            </a:r>
            <a:r>
              <a:rPr lang="en-US" baseline="0" dirty="0" smtClean="0"/>
              <a:t> the point concerned how photographs look, there would be no essential difference between photographs and paintings” (255).</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9</a:t>
            </a:fld>
            <a:endParaRPr lang="en-US"/>
          </a:p>
        </p:txBody>
      </p:sp>
    </p:spTree>
    <p:extLst>
      <p:ext uri="{BB962C8B-B14F-4D97-AF65-F5344CB8AC3E}">
        <p14:creationId xmlns:p14="http://schemas.microsoft.com/office/powerpoint/2010/main" val="798056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“Plus,</a:t>
            </a:r>
            <a:r>
              <a:rPr lang="en-US" baseline="0" dirty="0" smtClean="0"/>
              <a:t> if that’s all there was to photography, then “there would be no essential difference between photographs and paintings” (255).</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10</a:t>
            </a:fld>
            <a:endParaRPr lang="en-US"/>
          </a:p>
        </p:txBody>
      </p:sp>
    </p:spTree>
    <p:extLst>
      <p:ext uri="{BB962C8B-B14F-4D97-AF65-F5344CB8AC3E}">
        <p14:creationId xmlns:p14="http://schemas.microsoft.com/office/powerpoint/2010/main" val="323877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Sunday, October 13, 19</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Sunday, October 13, 19</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Sunday, October 13, 19</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Sunday, October 13, 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7.jpe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TRANSPARENCY VS. INVISIBILITY</a:t>
            </a:r>
            <a:endParaRPr lang="en-US" dirty="0"/>
          </a:p>
        </p:txBody>
      </p:sp>
      <p:pic>
        <p:nvPicPr>
          <p:cNvPr id="6" name="Picture 5" descr="Big-Ben-Lond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197" y="2730885"/>
            <a:ext cx="4013483" cy="2274307"/>
          </a:xfrm>
          <a:prstGeom prst="rect">
            <a:avLst/>
          </a:prstGeom>
          <a:noFill/>
          <a:ln>
            <a:noFill/>
          </a:ln>
        </p:spPr>
      </p:pic>
      <p:pic>
        <p:nvPicPr>
          <p:cNvPr id="9" name="Picture 8" descr="glasses_psd_by_christian3400-d76dnxx.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196" y="3101049"/>
            <a:ext cx="4013483" cy="1356886"/>
          </a:xfrm>
          <a:prstGeom prst="rect">
            <a:avLst/>
          </a:prstGeom>
        </p:spPr>
      </p:pic>
      <p:sp>
        <p:nvSpPr>
          <p:cNvPr id="10" name="TextBox 9"/>
          <p:cNvSpPr txBox="1"/>
          <p:nvPr/>
        </p:nvSpPr>
        <p:spPr>
          <a:xfrm>
            <a:off x="282196" y="5012481"/>
            <a:ext cx="4013484" cy="369332"/>
          </a:xfrm>
          <a:prstGeom prst="rect">
            <a:avLst/>
          </a:prstGeom>
          <a:noFill/>
        </p:spPr>
        <p:txBody>
          <a:bodyPr wrap="square" rtlCol="0">
            <a:spAutoFit/>
          </a:bodyPr>
          <a:lstStyle/>
          <a:p>
            <a:pPr algn="ctr"/>
            <a:r>
              <a:rPr lang="en-US" dirty="0"/>
              <a:t>Looking at Big </a:t>
            </a:r>
            <a:r>
              <a:rPr lang="en-US" dirty="0" smtClean="0"/>
              <a:t>Ben</a:t>
            </a:r>
            <a:endParaRPr lang="en-US" dirty="0"/>
          </a:p>
        </p:txBody>
      </p:sp>
      <p:pic>
        <p:nvPicPr>
          <p:cNvPr id="12" name="Picture 11" descr="Graveyard_assets_0016_Smudge01.png"/>
          <p:cNvPicPr>
            <a:picLocks noChangeAspect="1"/>
          </p:cNvPicPr>
          <p:nvPr/>
        </p:nvPicPr>
        <p:blipFill>
          <a:blip r:embed="rId5">
            <a:alphaModFix amt="36000"/>
            <a:extLst>
              <a:ext uri="{28A0092B-C50C-407E-A947-70E740481C1C}">
                <a14:useLocalDpi xmlns:a14="http://schemas.microsoft.com/office/drawing/2010/main" val="0"/>
              </a:ext>
            </a:extLst>
          </a:blip>
          <a:stretch>
            <a:fillRect/>
          </a:stretch>
        </p:blipFill>
        <p:spPr>
          <a:xfrm>
            <a:off x="875202" y="3337777"/>
            <a:ext cx="574513" cy="473459"/>
          </a:xfrm>
          <a:prstGeom prst="rect">
            <a:avLst/>
          </a:prstGeom>
        </p:spPr>
      </p:pic>
      <p:pic>
        <p:nvPicPr>
          <p:cNvPr id="13" name="Picture 12" descr="3317_10_Cartec_Microvezeldoek_soft_40x40cm_38gr_Microfiber_cloth_Gree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639" y="3038325"/>
            <a:ext cx="2156151" cy="1347309"/>
          </a:xfrm>
          <a:prstGeom prst="rect">
            <a:avLst/>
          </a:prstGeom>
        </p:spPr>
      </p:pic>
    </p:spTree>
    <p:extLst>
      <p:ext uri="{BB962C8B-B14F-4D97-AF65-F5344CB8AC3E}">
        <p14:creationId xmlns:p14="http://schemas.microsoft.com/office/powerpoint/2010/main" val="336050265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a:t>
            </a:r>
            <a:endParaRPr lang="en-US" dirty="0"/>
          </a:p>
        </p:txBody>
      </p:sp>
      <p:pic>
        <p:nvPicPr>
          <p:cNvPr id="4" name="Picture 3" descr="wac_111.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524000"/>
            <a:ext cx="3880743" cy="4954140"/>
          </a:xfrm>
          <a:prstGeom prst="rect">
            <a:avLst/>
          </a:prstGeom>
        </p:spPr>
      </p:pic>
      <p:sp>
        <p:nvSpPr>
          <p:cNvPr id="5" name="TextBox 4"/>
          <p:cNvSpPr txBox="1"/>
          <p:nvPr/>
        </p:nvSpPr>
        <p:spPr>
          <a:xfrm>
            <a:off x="4671567" y="1475499"/>
            <a:ext cx="4197952" cy="4247317"/>
          </a:xfrm>
          <a:prstGeom prst="rect">
            <a:avLst/>
          </a:prstGeom>
          <a:noFill/>
        </p:spPr>
        <p:txBody>
          <a:bodyPr wrap="square" rtlCol="0">
            <a:spAutoFit/>
          </a:bodyPr>
          <a:lstStyle/>
          <a:p>
            <a:r>
              <a:rPr lang="en-US" sz="3000" b="1" dirty="0" smtClean="0"/>
              <a:t>POLL: </a:t>
            </a:r>
            <a:r>
              <a:rPr lang="en-US" sz="3000" dirty="0" smtClean="0"/>
              <a:t>Were you to see this man in the flesh, would your experience be the same as your experience of this well-known photograph?</a:t>
            </a:r>
          </a:p>
          <a:p>
            <a:endParaRPr lang="en-US" sz="3000" dirty="0" smtClean="0"/>
          </a:p>
          <a:p>
            <a:pPr marL="971550" lvl="1" indent="-514350">
              <a:buFont typeface="+mj-lt"/>
              <a:buAutoNum type="alphaUcPeriod"/>
            </a:pPr>
            <a:r>
              <a:rPr lang="en-US" sz="3000" dirty="0" smtClean="0"/>
              <a:t>Yes</a:t>
            </a:r>
          </a:p>
          <a:p>
            <a:pPr marL="971550" lvl="1" indent="-514350">
              <a:buFont typeface="+mj-lt"/>
              <a:buAutoNum type="alphaUcPeriod"/>
            </a:pPr>
            <a:r>
              <a:rPr lang="en-US" sz="3000" dirty="0" smtClean="0"/>
              <a:t>No</a:t>
            </a:r>
            <a:endParaRPr lang="en-US" sz="3000" dirty="0"/>
          </a:p>
        </p:txBody>
      </p:sp>
    </p:spTree>
    <p:extLst>
      <p:ext uri="{BB962C8B-B14F-4D97-AF65-F5344CB8AC3E}">
        <p14:creationId xmlns:p14="http://schemas.microsoft.com/office/powerpoint/2010/main" val="202524600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a:t>
            </a:r>
            <a:endParaRPr lang="en-US" dirty="0"/>
          </a:p>
        </p:txBody>
      </p:sp>
      <p:pic>
        <p:nvPicPr>
          <p:cNvPr id="4" name="Picture 3" descr="wac_111.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524000"/>
            <a:ext cx="3880743" cy="4954140"/>
          </a:xfrm>
          <a:prstGeom prst="rect">
            <a:avLst/>
          </a:prstGeom>
        </p:spPr>
      </p:pic>
      <p:sp>
        <p:nvSpPr>
          <p:cNvPr id="5" name="TextBox 4"/>
          <p:cNvSpPr txBox="1"/>
          <p:nvPr/>
        </p:nvSpPr>
        <p:spPr>
          <a:xfrm>
            <a:off x="4671567" y="1475499"/>
            <a:ext cx="4197952" cy="1477328"/>
          </a:xfrm>
          <a:prstGeom prst="rect">
            <a:avLst/>
          </a:prstGeom>
          <a:noFill/>
        </p:spPr>
        <p:txBody>
          <a:bodyPr wrap="square" rtlCol="0">
            <a:spAutoFit/>
          </a:bodyPr>
          <a:lstStyle/>
          <a:p>
            <a:pPr marL="457200" indent="-457200">
              <a:buFont typeface="Arial"/>
              <a:buChar char="•"/>
            </a:pPr>
            <a:r>
              <a:rPr lang="en-US" sz="3000" b="1" dirty="0"/>
              <a:t>Trick question!</a:t>
            </a:r>
          </a:p>
          <a:p>
            <a:pPr marL="457200" indent="-457200">
              <a:buFont typeface="Arial"/>
              <a:buChar char="•"/>
            </a:pPr>
            <a:endParaRPr lang="en-US" sz="3000" dirty="0"/>
          </a:p>
          <a:p>
            <a:pPr marL="457200" indent="-457200">
              <a:buFont typeface="Arial"/>
              <a:buChar char="•"/>
            </a:pPr>
            <a:endParaRPr lang="en-US" sz="3000" dirty="0"/>
          </a:p>
        </p:txBody>
      </p:sp>
    </p:spTree>
    <p:extLst>
      <p:ext uri="{BB962C8B-B14F-4D97-AF65-F5344CB8AC3E}">
        <p14:creationId xmlns:p14="http://schemas.microsoft.com/office/powerpoint/2010/main" val="86700682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a:t>
            </a:r>
            <a:endParaRPr lang="en-US" dirty="0"/>
          </a:p>
        </p:txBody>
      </p:sp>
      <p:sp>
        <p:nvSpPr>
          <p:cNvPr id="3" name="Content Placeholder 2"/>
          <p:cNvSpPr>
            <a:spLocks noGrp="1"/>
          </p:cNvSpPr>
          <p:nvPr>
            <p:ph idx="1"/>
          </p:nvPr>
        </p:nvSpPr>
        <p:spPr/>
        <p:txBody>
          <a:bodyPr/>
          <a:lstStyle/>
          <a:p>
            <a:r>
              <a:rPr lang="en-US" dirty="0" smtClean="0"/>
              <a:t>“The discovery jolts us. Our experience of the picture and our attitude toward it undergo a profound transformation, one which is much deeper and more significant than the change which occurs when we discover that what we first took to be an etching, for example, is actually a pen-and-ink drawing” (255).</a:t>
            </a:r>
          </a:p>
          <a:p>
            <a:r>
              <a:rPr lang="en-US" dirty="0" smtClean="0"/>
              <a:t>Walton’s theory explains this jolt: we start with the belief that we are </a:t>
            </a:r>
            <a:r>
              <a:rPr lang="en-US" b="1" dirty="0" smtClean="0"/>
              <a:t>really seeing </a:t>
            </a:r>
            <a:r>
              <a:rPr lang="en-US" dirty="0" smtClean="0"/>
              <a:t>the depicted object and then realize that we </a:t>
            </a:r>
            <a:r>
              <a:rPr lang="en-US" b="1" dirty="0" smtClean="0"/>
              <a:t>aren’t</a:t>
            </a:r>
            <a:r>
              <a:rPr lang="en-US" dirty="0" smtClean="0"/>
              <a:t>.</a:t>
            </a:r>
          </a:p>
        </p:txBody>
      </p:sp>
    </p:spTree>
    <p:extLst>
      <p:ext uri="{BB962C8B-B14F-4D97-AF65-F5344CB8AC3E}">
        <p14:creationId xmlns:p14="http://schemas.microsoft.com/office/powerpoint/2010/main" val="258521354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a:t>
            </a:r>
            <a:endParaRPr lang="en-US" dirty="0"/>
          </a:p>
        </p:txBody>
      </p:sp>
      <p:pic>
        <p:nvPicPr>
          <p:cNvPr id="4" name="Picture 3" descr="fd5c848b533f8f37015c6ce176d754d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08" y="1665129"/>
            <a:ext cx="2178185" cy="4265375"/>
          </a:xfrm>
          <a:prstGeom prst="rect">
            <a:avLst/>
          </a:prstGeom>
        </p:spPr>
      </p:pic>
      <p:sp>
        <p:nvSpPr>
          <p:cNvPr id="5" name="TextBox 4"/>
          <p:cNvSpPr txBox="1"/>
          <p:nvPr/>
        </p:nvSpPr>
        <p:spPr>
          <a:xfrm>
            <a:off x="2818500" y="5983427"/>
            <a:ext cx="3507000" cy="646331"/>
          </a:xfrm>
          <a:prstGeom prst="rect">
            <a:avLst/>
          </a:prstGeom>
          <a:noFill/>
        </p:spPr>
        <p:txBody>
          <a:bodyPr wrap="square" rtlCol="0">
            <a:spAutoFit/>
          </a:bodyPr>
          <a:lstStyle/>
          <a:p>
            <a:pPr algn="ctr"/>
            <a:r>
              <a:rPr lang="en-US" i="1" dirty="0" smtClean="0"/>
              <a:t>Man with Arms Around Woman </a:t>
            </a:r>
          </a:p>
          <a:p>
            <a:pPr algn="ctr"/>
            <a:r>
              <a:rPr lang="en-US" dirty="0" smtClean="0"/>
              <a:t>– John de Andrea</a:t>
            </a:r>
          </a:p>
        </p:txBody>
      </p:sp>
    </p:spTree>
    <p:extLst>
      <p:ext uri="{BB962C8B-B14F-4D97-AF65-F5344CB8AC3E}">
        <p14:creationId xmlns:p14="http://schemas.microsoft.com/office/powerpoint/2010/main" val="31347291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 #2</a:t>
            </a:r>
            <a:endParaRPr lang="en-US" dirty="0"/>
          </a:p>
        </p:txBody>
      </p:sp>
      <p:sp>
        <p:nvSpPr>
          <p:cNvPr id="3" name="Content Placeholder 2"/>
          <p:cNvSpPr>
            <a:spLocks noGrp="1"/>
          </p:cNvSpPr>
          <p:nvPr>
            <p:ph idx="1"/>
          </p:nvPr>
        </p:nvSpPr>
        <p:spPr/>
        <p:txBody>
          <a:bodyPr/>
          <a:lstStyle/>
          <a:p>
            <a:r>
              <a:rPr lang="en-US" dirty="0" smtClean="0"/>
              <a:t>Photography is a largely inaccurate</a:t>
            </a:r>
            <a:r>
              <a:rPr lang="en-US" b="1" dirty="0" smtClean="0"/>
              <a:t> </a:t>
            </a:r>
            <a:r>
              <a:rPr lang="en-US" dirty="0" smtClean="0"/>
              <a:t>medium.</a:t>
            </a:r>
          </a:p>
          <a:p>
            <a:r>
              <a:rPr lang="en-US" dirty="0" smtClean="0"/>
              <a:t>How can a largely inaccurate medium be a supremely realistic one?</a:t>
            </a:r>
            <a:endParaRPr lang="en-US" dirty="0"/>
          </a:p>
        </p:txBody>
      </p:sp>
    </p:spTree>
    <p:extLst>
      <p:ext uri="{BB962C8B-B14F-4D97-AF65-F5344CB8AC3E}">
        <p14:creationId xmlns:p14="http://schemas.microsoft.com/office/powerpoint/2010/main" val="5939894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OBJECTION #2</a:t>
            </a:r>
          </a:p>
        </p:txBody>
      </p:sp>
      <p:pic>
        <p:nvPicPr>
          <p:cNvPr id="4" name="Picture 3" descr="shutter-speed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75067"/>
            <a:ext cx="9144000" cy="4467422"/>
          </a:xfrm>
          <a:prstGeom prst="rect">
            <a:avLst/>
          </a:prstGeom>
        </p:spPr>
      </p:pic>
    </p:spTree>
    <p:extLst>
      <p:ext uri="{BB962C8B-B14F-4D97-AF65-F5344CB8AC3E}">
        <p14:creationId xmlns:p14="http://schemas.microsoft.com/office/powerpoint/2010/main" val="317062478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a:t>
            </a:r>
            <a:endParaRPr lang="en-US" dirty="0"/>
          </a:p>
        </p:txBody>
      </p:sp>
      <p:pic>
        <p:nvPicPr>
          <p:cNvPr id="5" name="Picture 4" descr="e68c7fe8a989046c2c8a4a84de407c2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569" y="1665130"/>
            <a:ext cx="4146862" cy="4776588"/>
          </a:xfrm>
          <a:prstGeom prst="rect">
            <a:avLst/>
          </a:prstGeom>
        </p:spPr>
      </p:pic>
    </p:spTree>
    <p:extLst>
      <p:ext uri="{BB962C8B-B14F-4D97-AF65-F5344CB8AC3E}">
        <p14:creationId xmlns:p14="http://schemas.microsoft.com/office/powerpoint/2010/main" val="335221564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a:t>
            </a:r>
          </a:p>
        </p:txBody>
      </p:sp>
      <p:pic>
        <p:nvPicPr>
          <p:cNvPr id="5" name="Picture 4" descr="03.05-Distortion-15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1954" y="1633760"/>
            <a:ext cx="3140093" cy="4618767"/>
          </a:xfrm>
          <a:prstGeom prst="rect">
            <a:avLst/>
          </a:prstGeom>
        </p:spPr>
      </p:pic>
      <p:sp>
        <p:nvSpPr>
          <p:cNvPr id="3" name="TextBox 2"/>
          <p:cNvSpPr txBox="1"/>
          <p:nvPr/>
        </p:nvSpPr>
        <p:spPr>
          <a:xfrm>
            <a:off x="2832442" y="6252527"/>
            <a:ext cx="3479116" cy="369332"/>
          </a:xfrm>
          <a:prstGeom prst="rect">
            <a:avLst/>
          </a:prstGeom>
          <a:noFill/>
        </p:spPr>
        <p:txBody>
          <a:bodyPr wrap="square" rtlCol="0">
            <a:spAutoFit/>
          </a:bodyPr>
          <a:lstStyle/>
          <a:p>
            <a:pPr algn="ctr"/>
            <a:r>
              <a:rPr lang="en-US" i="1" dirty="0" smtClean="0"/>
              <a:t>Distortion </a:t>
            </a:r>
            <a:r>
              <a:rPr lang="en-US" i="1" dirty="0"/>
              <a:t>#</a:t>
            </a:r>
            <a:r>
              <a:rPr lang="en-US" i="1" dirty="0" smtClean="0"/>
              <a:t>157</a:t>
            </a:r>
            <a:r>
              <a:rPr lang="en-US" dirty="0"/>
              <a:t> </a:t>
            </a:r>
            <a:r>
              <a:rPr lang="en-US" dirty="0" smtClean="0"/>
              <a:t>– </a:t>
            </a:r>
            <a:r>
              <a:rPr lang="en-US" dirty="0"/>
              <a:t>André </a:t>
            </a:r>
            <a:r>
              <a:rPr lang="en-US" dirty="0" err="1"/>
              <a:t>Kertész</a:t>
            </a:r>
            <a:endParaRPr lang="en-US" dirty="0"/>
          </a:p>
        </p:txBody>
      </p:sp>
    </p:spTree>
    <p:extLst>
      <p:ext uri="{BB962C8B-B14F-4D97-AF65-F5344CB8AC3E}">
        <p14:creationId xmlns:p14="http://schemas.microsoft.com/office/powerpoint/2010/main" val="189627150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 #3 </a:t>
            </a:r>
            <a:endParaRPr lang="en-US" dirty="0"/>
          </a:p>
        </p:txBody>
      </p:sp>
      <p:sp>
        <p:nvSpPr>
          <p:cNvPr id="3" name="Content Placeholder 2"/>
          <p:cNvSpPr>
            <a:spLocks noGrp="1"/>
          </p:cNvSpPr>
          <p:nvPr>
            <p:ph idx="1"/>
          </p:nvPr>
        </p:nvSpPr>
        <p:spPr/>
        <p:txBody>
          <a:bodyPr>
            <a:normAutofit/>
          </a:bodyPr>
          <a:lstStyle/>
          <a:p>
            <a:r>
              <a:rPr lang="en-US" dirty="0" smtClean="0"/>
              <a:t>There is no </a:t>
            </a:r>
            <a:r>
              <a:rPr lang="en-US" b="1" dirty="0" smtClean="0"/>
              <a:t>relevant </a:t>
            </a:r>
            <a:r>
              <a:rPr lang="en-US" dirty="0" smtClean="0"/>
              <a:t>difference between photographs and paintings: photographers and painters both </a:t>
            </a:r>
            <a:r>
              <a:rPr lang="en-US" b="1" dirty="0" smtClean="0"/>
              <a:t>make </a:t>
            </a:r>
            <a:r>
              <a:rPr lang="en-US" dirty="0" smtClean="0"/>
              <a:t>pictures; they simply use different tools.</a:t>
            </a:r>
          </a:p>
          <a:p>
            <a:r>
              <a:rPr lang="en-US" dirty="0" smtClean="0"/>
              <a:t>As a result, neither photographs nor paintings show us things as they really are; they present us with </a:t>
            </a:r>
            <a:r>
              <a:rPr lang="en-US" b="1" dirty="0" smtClean="0"/>
              <a:t>interpretations </a:t>
            </a:r>
            <a:r>
              <a:rPr lang="en-US" dirty="0" smtClean="0"/>
              <a:t>of the world. </a:t>
            </a:r>
          </a:p>
        </p:txBody>
      </p:sp>
    </p:spTree>
    <p:extLst>
      <p:ext uri="{BB962C8B-B14F-4D97-AF65-F5344CB8AC3E}">
        <p14:creationId xmlns:p14="http://schemas.microsoft.com/office/powerpoint/2010/main" val="330620516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a:t>
            </a:r>
            <a:endParaRPr lang="en-US" dirty="0"/>
          </a:p>
        </p:txBody>
      </p:sp>
      <p:sp>
        <p:nvSpPr>
          <p:cNvPr id="3" name="Content Placeholder 2"/>
          <p:cNvSpPr>
            <a:spLocks noGrp="1"/>
          </p:cNvSpPr>
          <p:nvPr>
            <p:ph idx="1"/>
          </p:nvPr>
        </p:nvSpPr>
        <p:spPr/>
        <p:txBody>
          <a:bodyPr/>
          <a:lstStyle/>
          <a:p>
            <a:pPr marL="457200" indent="-457200">
              <a:buFont typeface="+mj-lt"/>
              <a:buAutoNum type="arabicPeriod" startAt="10"/>
            </a:pPr>
            <a:r>
              <a:rPr lang="en-US" dirty="0" smtClean="0"/>
              <a:t>Do you find this objection persuasive?</a:t>
            </a:r>
          </a:p>
          <a:p>
            <a:pPr marL="731520" lvl="1" indent="-457200">
              <a:buFont typeface="+mj-lt"/>
              <a:buAutoNum type="alphaUcPeriod"/>
            </a:pPr>
            <a:r>
              <a:rPr lang="en-US" dirty="0" smtClean="0"/>
              <a:t>Yes, I do find it persuasive. </a:t>
            </a:r>
          </a:p>
          <a:p>
            <a:pPr marL="731520" lvl="1" indent="-457200">
              <a:buFont typeface="+mj-lt"/>
              <a:buAutoNum type="alphaUcPeriod"/>
            </a:pPr>
            <a:r>
              <a:rPr lang="en-US" dirty="0" smtClean="0"/>
              <a:t>No, I don’t find it persuasive. </a:t>
            </a:r>
            <a:endParaRPr lang="en-US" dirty="0"/>
          </a:p>
        </p:txBody>
      </p:sp>
    </p:spTree>
    <p:extLst>
      <p:ext uri="{BB962C8B-B14F-4D97-AF65-F5344CB8AC3E}">
        <p14:creationId xmlns:p14="http://schemas.microsoft.com/office/powerpoint/2010/main" val="238072714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TRANSPARENCY VS. INVISIBILITY</a:t>
            </a:r>
            <a:endParaRPr lang="en-US" dirty="0"/>
          </a:p>
        </p:txBody>
      </p:sp>
      <p:pic>
        <p:nvPicPr>
          <p:cNvPr id="6" name="Picture 5" descr="Big-Ben-Lond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197" y="2730885"/>
            <a:ext cx="4013483" cy="2274307"/>
          </a:xfrm>
          <a:prstGeom prst="rect">
            <a:avLst/>
          </a:prstGeom>
          <a:noFill/>
          <a:ln>
            <a:noFill/>
          </a:ln>
        </p:spPr>
      </p:pic>
      <p:pic>
        <p:nvPicPr>
          <p:cNvPr id="7" name="Picture 6" descr="videoblocks-close-up-hand-holding-polaroid-photograph-in-front-of-big-ben-landmark-travel-concept_sdv83bjog_thumbnail-full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0846" y="2714320"/>
            <a:ext cx="4342027" cy="2290872"/>
          </a:xfrm>
          <a:prstGeom prst="rect">
            <a:avLst/>
          </a:prstGeom>
        </p:spPr>
      </p:pic>
      <p:pic>
        <p:nvPicPr>
          <p:cNvPr id="9" name="Picture 8" descr="glasses_psd_by_christian3400-d76dnxx.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196" y="3101049"/>
            <a:ext cx="4013483" cy="1356886"/>
          </a:xfrm>
          <a:prstGeom prst="rect">
            <a:avLst/>
          </a:prstGeom>
        </p:spPr>
      </p:pic>
      <p:sp>
        <p:nvSpPr>
          <p:cNvPr id="10" name="TextBox 9"/>
          <p:cNvSpPr txBox="1"/>
          <p:nvPr/>
        </p:nvSpPr>
        <p:spPr>
          <a:xfrm>
            <a:off x="282196" y="5012481"/>
            <a:ext cx="4013484" cy="369332"/>
          </a:xfrm>
          <a:prstGeom prst="rect">
            <a:avLst/>
          </a:prstGeom>
          <a:noFill/>
        </p:spPr>
        <p:txBody>
          <a:bodyPr wrap="square" rtlCol="0">
            <a:spAutoFit/>
          </a:bodyPr>
          <a:lstStyle/>
          <a:p>
            <a:pPr algn="ctr"/>
            <a:r>
              <a:rPr lang="en-US" dirty="0"/>
              <a:t>Looking </a:t>
            </a:r>
            <a:r>
              <a:rPr lang="en-US" dirty="0" smtClean="0"/>
              <a:t>at Big Ben</a:t>
            </a:r>
            <a:endParaRPr lang="en-US" dirty="0"/>
          </a:p>
        </p:txBody>
      </p:sp>
      <p:sp>
        <p:nvSpPr>
          <p:cNvPr id="11" name="TextBox 10"/>
          <p:cNvSpPr txBox="1"/>
          <p:nvPr/>
        </p:nvSpPr>
        <p:spPr>
          <a:xfrm>
            <a:off x="4530845" y="5012481"/>
            <a:ext cx="4342027" cy="646331"/>
          </a:xfrm>
          <a:prstGeom prst="rect">
            <a:avLst/>
          </a:prstGeom>
          <a:noFill/>
        </p:spPr>
        <p:txBody>
          <a:bodyPr wrap="square" rtlCol="0">
            <a:spAutoFit/>
          </a:bodyPr>
          <a:lstStyle/>
          <a:p>
            <a:pPr algn="ctr"/>
            <a:r>
              <a:rPr lang="en-US" dirty="0"/>
              <a:t>Looking </a:t>
            </a:r>
            <a:r>
              <a:rPr lang="en-US" dirty="0" smtClean="0"/>
              <a:t>at Big Ben </a:t>
            </a:r>
            <a:r>
              <a:rPr lang="en-US" b="1" dirty="0" smtClean="0"/>
              <a:t>by</a:t>
            </a:r>
            <a:r>
              <a:rPr lang="en-US" dirty="0" smtClean="0"/>
              <a:t> looking at a photograph of it</a:t>
            </a:r>
            <a:endParaRPr lang="en-US" dirty="0"/>
          </a:p>
        </p:txBody>
      </p:sp>
    </p:spTree>
    <p:extLst>
      <p:ext uri="{BB962C8B-B14F-4D97-AF65-F5344CB8AC3E}">
        <p14:creationId xmlns:p14="http://schemas.microsoft.com/office/powerpoint/2010/main" val="184968019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a:t>
            </a:r>
            <a:endParaRPr lang="en-US" dirty="0"/>
          </a:p>
        </p:txBody>
      </p:sp>
      <p:pic>
        <p:nvPicPr>
          <p:cNvPr id="4" name="Picture 3" descr="Screen Shot 2017-10-15 at 8.50.46 PM.png"/>
          <p:cNvPicPr>
            <a:picLocks noChangeAspect="1"/>
          </p:cNvPicPr>
          <p:nvPr/>
        </p:nvPicPr>
        <p:blipFill rotWithShape="1">
          <a:blip r:embed="rId3" cstate="print">
            <a:extLst>
              <a:ext uri="{28A0092B-C50C-407E-A947-70E740481C1C}">
                <a14:useLocalDpi xmlns:a14="http://schemas.microsoft.com/office/drawing/2010/main" val="0"/>
              </a:ext>
            </a:extLst>
          </a:blip>
          <a:srcRect t="2021" b="2094"/>
          <a:stretch/>
        </p:blipFill>
        <p:spPr>
          <a:xfrm>
            <a:off x="342900" y="2118230"/>
            <a:ext cx="8458200" cy="3592573"/>
          </a:xfrm>
          <a:prstGeom prst="rect">
            <a:avLst/>
          </a:prstGeom>
        </p:spPr>
      </p:pic>
    </p:spTree>
    <p:extLst>
      <p:ext uri="{BB962C8B-B14F-4D97-AF65-F5344CB8AC3E}">
        <p14:creationId xmlns:p14="http://schemas.microsoft.com/office/powerpoint/2010/main" val="14574046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a:t>
            </a:r>
            <a:endParaRPr lang="en-US" dirty="0"/>
          </a:p>
        </p:txBody>
      </p:sp>
      <p:pic>
        <p:nvPicPr>
          <p:cNvPr id="4" name="Picture 3" descr="Screen Shot 2017-10-15 at 8.44.04 PM.png"/>
          <p:cNvPicPr>
            <a:picLocks noChangeAspect="1"/>
          </p:cNvPicPr>
          <p:nvPr/>
        </p:nvPicPr>
        <p:blipFill rotWithShape="1">
          <a:blip r:embed="rId3" cstate="print">
            <a:extLst>
              <a:ext uri="{28A0092B-C50C-407E-A947-70E740481C1C}">
                <a14:useLocalDpi xmlns:a14="http://schemas.microsoft.com/office/drawing/2010/main" val="0"/>
              </a:ext>
            </a:extLst>
          </a:blip>
          <a:srcRect t="2566" b="3184"/>
          <a:stretch/>
        </p:blipFill>
        <p:spPr>
          <a:xfrm>
            <a:off x="329706" y="2164603"/>
            <a:ext cx="8484588" cy="3529801"/>
          </a:xfrm>
          <a:prstGeom prst="rect">
            <a:avLst/>
          </a:prstGeom>
        </p:spPr>
      </p:pic>
    </p:spTree>
    <p:extLst>
      <p:ext uri="{BB962C8B-B14F-4D97-AF65-F5344CB8AC3E}">
        <p14:creationId xmlns:p14="http://schemas.microsoft.com/office/powerpoint/2010/main" val="217130447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a:t>
            </a:r>
            <a:endParaRPr lang="en-US" dirty="0"/>
          </a:p>
        </p:txBody>
      </p:sp>
      <p:sp>
        <p:nvSpPr>
          <p:cNvPr id="3" name="Content Placeholder 2"/>
          <p:cNvSpPr>
            <a:spLocks noGrp="1"/>
          </p:cNvSpPr>
          <p:nvPr>
            <p:ph idx="1"/>
          </p:nvPr>
        </p:nvSpPr>
        <p:spPr/>
        <p:txBody>
          <a:bodyPr/>
          <a:lstStyle/>
          <a:p>
            <a:r>
              <a:rPr lang="en-US" dirty="0" smtClean="0"/>
              <a:t>“If expressiveness is the mark of </a:t>
            </a:r>
            <a:r>
              <a:rPr lang="en-US" i="1" dirty="0" smtClean="0"/>
              <a:t>art</a:t>
            </a:r>
            <a:r>
              <a:rPr lang="en-US" dirty="0" smtClean="0"/>
              <a:t>, photography’s credentials are beyond question. In </a:t>
            </a:r>
            <a:r>
              <a:rPr lang="en-US" i="1" dirty="0" smtClean="0"/>
              <a:t>Triumph of the Will</a:t>
            </a:r>
            <a:r>
              <a:rPr lang="en-US" dirty="0" smtClean="0"/>
              <a:t>, Leni Riefenstahl, by careful selection and editing, ‘interprets’ for us the Nazi Party Congress of 1934; she presents it as she construes it. It does not follow that we ourselves do not see Hitler’s airplane descending through the clouds, the thousands of marching troops and cheering spectators, and Hitler delivering tirades, even if the film fosters misconceptions about the things we see, inducing us to believe, for example, that the people we see were more enthusiastic about Hitler than they actually were” (</a:t>
            </a:r>
            <a:r>
              <a:rPr lang="en-US" dirty="0"/>
              <a:t>Walton </a:t>
            </a:r>
            <a:r>
              <a:rPr lang="en-US" dirty="0" smtClean="0"/>
              <a:t>1984, 262).</a:t>
            </a:r>
            <a:endParaRPr lang="en-US" dirty="0"/>
          </a:p>
        </p:txBody>
      </p:sp>
    </p:spTree>
    <p:extLst>
      <p:ext uri="{BB962C8B-B14F-4D97-AF65-F5344CB8AC3E}">
        <p14:creationId xmlns:p14="http://schemas.microsoft.com/office/powerpoint/2010/main" val="166209644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TRANSPARENCY VS. INVISIBILITY</a:t>
            </a:r>
            <a:endParaRPr lang="en-US" dirty="0"/>
          </a:p>
        </p:txBody>
      </p:sp>
      <p:pic>
        <p:nvPicPr>
          <p:cNvPr id="6" name="Picture 5" descr="Big-Ben-Lond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197" y="2730885"/>
            <a:ext cx="4013483" cy="2274307"/>
          </a:xfrm>
          <a:prstGeom prst="rect">
            <a:avLst/>
          </a:prstGeom>
          <a:noFill/>
          <a:ln>
            <a:noFill/>
          </a:ln>
        </p:spPr>
      </p:pic>
      <p:pic>
        <p:nvPicPr>
          <p:cNvPr id="7" name="Picture 6" descr="videoblocks-close-up-hand-holding-polaroid-photograph-in-front-of-big-ben-landmark-travel-concept_sdv83bjog_thumbnail-full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0846" y="2714320"/>
            <a:ext cx="4342027" cy="2290872"/>
          </a:xfrm>
          <a:prstGeom prst="rect">
            <a:avLst/>
          </a:prstGeom>
        </p:spPr>
      </p:pic>
      <p:sp>
        <p:nvSpPr>
          <p:cNvPr id="10" name="TextBox 9"/>
          <p:cNvSpPr txBox="1"/>
          <p:nvPr/>
        </p:nvSpPr>
        <p:spPr>
          <a:xfrm>
            <a:off x="282196" y="5012481"/>
            <a:ext cx="4013484" cy="369332"/>
          </a:xfrm>
          <a:prstGeom prst="rect">
            <a:avLst/>
          </a:prstGeom>
          <a:noFill/>
        </p:spPr>
        <p:txBody>
          <a:bodyPr wrap="square" rtlCol="0">
            <a:spAutoFit/>
          </a:bodyPr>
          <a:lstStyle/>
          <a:p>
            <a:pPr algn="ctr"/>
            <a:r>
              <a:rPr lang="en-US" dirty="0" smtClean="0"/>
              <a:t>Seeing </a:t>
            </a:r>
            <a:r>
              <a:rPr lang="en-US" b="1" dirty="0" smtClean="0"/>
              <a:t>directly</a:t>
            </a:r>
            <a:endParaRPr lang="en-US" b="1" dirty="0"/>
          </a:p>
        </p:txBody>
      </p:sp>
      <p:sp>
        <p:nvSpPr>
          <p:cNvPr id="11" name="TextBox 10"/>
          <p:cNvSpPr txBox="1"/>
          <p:nvPr/>
        </p:nvSpPr>
        <p:spPr>
          <a:xfrm>
            <a:off x="4530845" y="5012481"/>
            <a:ext cx="4342027" cy="369332"/>
          </a:xfrm>
          <a:prstGeom prst="rect">
            <a:avLst/>
          </a:prstGeom>
          <a:noFill/>
        </p:spPr>
        <p:txBody>
          <a:bodyPr wrap="square" rtlCol="0">
            <a:spAutoFit/>
          </a:bodyPr>
          <a:lstStyle/>
          <a:p>
            <a:pPr algn="ctr"/>
            <a:r>
              <a:rPr lang="en-US" dirty="0" smtClean="0"/>
              <a:t>Seeing </a:t>
            </a:r>
            <a:r>
              <a:rPr lang="en-US" b="1" dirty="0" smtClean="0"/>
              <a:t>indirectly</a:t>
            </a:r>
            <a:endParaRPr lang="en-US" b="1" dirty="0"/>
          </a:p>
        </p:txBody>
      </p:sp>
    </p:spTree>
    <p:extLst>
      <p:ext uri="{BB962C8B-B14F-4D97-AF65-F5344CB8AC3E}">
        <p14:creationId xmlns:p14="http://schemas.microsoft.com/office/powerpoint/2010/main" val="35884266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TRANSPARENCY VS. INVISIBILITY</a:t>
            </a:r>
            <a:endParaRPr lang="en-US" dirty="0"/>
          </a:p>
        </p:txBody>
      </p:sp>
      <p:sp>
        <p:nvSpPr>
          <p:cNvPr id="10" name="TextBox 9"/>
          <p:cNvSpPr txBox="1"/>
          <p:nvPr/>
        </p:nvSpPr>
        <p:spPr>
          <a:xfrm>
            <a:off x="282196" y="5012481"/>
            <a:ext cx="4342026" cy="369332"/>
          </a:xfrm>
          <a:prstGeom prst="rect">
            <a:avLst/>
          </a:prstGeom>
          <a:noFill/>
        </p:spPr>
        <p:txBody>
          <a:bodyPr wrap="square" rtlCol="0">
            <a:spAutoFit/>
          </a:bodyPr>
          <a:lstStyle/>
          <a:p>
            <a:pPr algn="ctr"/>
            <a:r>
              <a:rPr lang="en-US" dirty="0" smtClean="0"/>
              <a:t>Seeing </a:t>
            </a:r>
            <a:r>
              <a:rPr lang="en-US" b="1" dirty="0" smtClean="0"/>
              <a:t>directly</a:t>
            </a:r>
            <a:endParaRPr lang="en-US" b="1" dirty="0"/>
          </a:p>
        </p:txBody>
      </p:sp>
      <p:sp>
        <p:nvSpPr>
          <p:cNvPr id="11" name="TextBox 10"/>
          <p:cNvSpPr txBox="1"/>
          <p:nvPr/>
        </p:nvSpPr>
        <p:spPr>
          <a:xfrm>
            <a:off x="4859390" y="5012481"/>
            <a:ext cx="4013482" cy="369332"/>
          </a:xfrm>
          <a:prstGeom prst="rect">
            <a:avLst/>
          </a:prstGeom>
          <a:noFill/>
        </p:spPr>
        <p:txBody>
          <a:bodyPr wrap="square" rtlCol="0">
            <a:spAutoFit/>
          </a:bodyPr>
          <a:lstStyle/>
          <a:p>
            <a:pPr algn="ctr"/>
            <a:r>
              <a:rPr lang="en-US" dirty="0" smtClean="0"/>
              <a:t>Seeing </a:t>
            </a:r>
            <a:r>
              <a:rPr lang="en-US" b="1" dirty="0" smtClean="0"/>
              <a:t>indirectly</a:t>
            </a:r>
            <a:endParaRPr lang="en-US" b="1" dirty="0"/>
          </a:p>
        </p:txBody>
      </p:sp>
      <p:pic>
        <p:nvPicPr>
          <p:cNvPr id="8" name="Picture 7" descr="maxresdefault.jpg"/>
          <p:cNvPicPr>
            <a:picLocks noChangeAspect="1"/>
          </p:cNvPicPr>
          <p:nvPr/>
        </p:nvPicPr>
        <p:blipFill rotWithShape="1">
          <a:blip r:embed="rId3">
            <a:extLst>
              <a:ext uri="{28A0092B-C50C-407E-A947-70E740481C1C}">
                <a14:useLocalDpi xmlns:a14="http://schemas.microsoft.com/office/drawing/2010/main" val="0"/>
              </a:ext>
            </a:extLst>
          </a:blip>
          <a:srcRect l="15017"/>
          <a:stretch/>
        </p:blipFill>
        <p:spPr>
          <a:xfrm>
            <a:off x="4859390" y="2570093"/>
            <a:ext cx="4013483" cy="2435099"/>
          </a:xfrm>
          <a:prstGeom prst="rect">
            <a:avLst/>
          </a:prstGeom>
        </p:spPr>
      </p:pic>
      <p:pic>
        <p:nvPicPr>
          <p:cNvPr id="9" name="Picture 8" descr="9999150_G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156" y="2570093"/>
            <a:ext cx="4329066" cy="2435099"/>
          </a:xfrm>
          <a:prstGeom prst="rect">
            <a:avLst/>
          </a:prstGeom>
        </p:spPr>
      </p:pic>
    </p:spTree>
    <p:extLst>
      <p:ext uri="{BB962C8B-B14F-4D97-AF65-F5344CB8AC3E}">
        <p14:creationId xmlns:p14="http://schemas.microsoft.com/office/powerpoint/2010/main" val="356875186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TRANSPARENCY VS. INVISIBILITY</a:t>
            </a:r>
          </a:p>
        </p:txBody>
      </p:sp>
      <p:sp>
        <p:nvSpPr>
          <p:cNvPr id="3" name="Content Placeholder 2"/>
          <p:cNvSpPr>
            <a:spLocks noGrp="1"/>
          </p:cNvSpPr>
          <p:nvPr>
            <p:ph idx="1"/>
          </p:nvPr>
        </p:nvSpPr>
        <p:spPr/>
        <p:txBody>
          <a:bodyPr/>
          <a:lstStyle/>
          <a:p>
            <a:pPr marL="457200" indent="-457200">
              <a:buFont typeface="+mj-lt"/>
              <a:buAutoNum type="arabicParenR"/>
            </a:pPr>
            <a:r>
              <a:rPr lang="en-US" dirty="0" smtClean="0"/>
              <a:t>What we see is an image of Big Ben.</a:t>
            </a:r>
          </a:p>
          <a:p>
            <a:pPr marL="457200" indent="-457200">
              <a:buFont typeface="+mj-lt"/>
              <a:buAutoNum type="arabicParenR"/>
            </a:pPr>
            <a:r>
              <a:rPr lang="en-US" dirty="0" smtClean="0"/>
              <a:t>But we also see Big Ben.</a:t>
            </a:r>
          </a:p>
          <a:p>
            <a:pPr marL="457200" indent="-457200">
              <a:buFont typeface="+mj-lt"/>
              <a:buAutoNum type="arabicParenR"/>
            </a:pPr>
            <a:r>
              <a:rPr lang="en-US" b="1" dirty="0">
                <a:solidFill>
                  <a:srgbClr val="0000FF"/>
                </a:solidFill>
              </a:rPr>
              <a:t>So: </a:t>
            </a:r>
            <a:r>
              <a:rPr lang="en-US" dirty="0" smtClean="0"/>
              <a:t>the image of Big Ben is identical to Big Ben.</a:t>
            </a:r>
            <a:endParaRPr lang="en-US" dirty="0"/>
          </a:p>
          <a:p>
            <a:pPr marL="457200" indent="-457200">
              <a:buFont typeface="+mj-lt"/>
              <a:buAutoNum type="arabicParenR"/>
            </a:pPr>
            <a:endParaRPr lang="en-US" dirty="0"/>
          </a:p>
        </p:txBody>
      </p:sp>
      <p:pic>
        <p:nvPicPr>
          <p:cNvPr id="4" name="Picture 3" descr="stock-illustration-49952734-x-red-cross-handwritten.jpg"/>
          <p:cNvPicPr>
            <a:picLocks noChangeAspect="1"/>
          </p:cNvPicPr>
          <p:nvPr/>
        </p:nvPicPr>
        <p:blipFill rotWithShape="1">
          <a:blip r:embed="rId3">
            <a:extLst>
              <a:ext uri="{28A0092B-C50C-407E-A947-70E740481C1C}">
                <a14:useLocalDpi xmlns:a14="http://schemas.microsoft.com/office/drawing/2010/main" val="0"/>
              </a:ext>
            </a:extLst>
          </a:blip>
          <a:srcRect l="7493" r="6924"/>
          <a:stretch/>
        </p:blipFill>
        <p:spPr>
          <a:xfrm>
            <a:off x="7424963" y="2350220"/>
            <a:ext cx="728894" cy="851696"/>
          </a:xfrm>
          <a:prstGeom prst="rect">
            <a:avLst/>
          </a:prstGeom>
        </p:spPr>
      </p:pic>
      <p:pic>
        <p:nvPicPr>
          <p:cNvPr id="6" name="Picture 5" descr="videoblocks-close-up-hand-holding-polaroid-photograph-in-front-of-big-ben-landmark-travel-concept_sdv83bjog_thumbnail-full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0987" y="3766190"/>
            <a:ext cx="4342027" cy="2290872"/>
          </a:xfrm>
          <a:prstGeom prst="rect">
            <a:avLst/>
          </a:prstGeom>
        </p:spPr>
      </p:pic>
    </p:spTree>
    <p:extLst>
      <p:ext uri="{BB962C8B-B14F-4D97-AF65-F5344CB8AC3E}">
        <p14:creationId xmlns:p14="http://schemas.microsoft.com/office/powerpoint/2010/main" val="302271593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TRANSPARENCY VS. INVISIBILITY</a:t>
            </a:r>
          </a:p>
        </p:txBody>
      </p:sp>
      <p:sp>
        <p:nvSpPr>
          <p:cNvPr id="3" name="Content Placeholder 2"/>
          <p:cNvSpPr>
            <a:spLocks noGrp="1"/>
          </p:cNvSpPr>
          <p:nvPr>
            <p:ph idx="1"/>
          </p:nvPr>
        </p:nvSpPr>
        <p:spPr/>
        <p:txBody>
          <a:bodyPr/>
          <a:lstStyle/>
          <a:p>
            <a:pPr marL="457200" indent="-457200">
              <a:buFont typeface="+mj-lt"/>
              <a:buAutoNum type="arabicParenR"/>
            </a:pPr>
            <a:r>
              <a:rPr lang="en-US" dirty="0" smtClean="0"/>
              <a:t>What we see is a reflection of the police car.</a:t>
            </a:r>
          </a:p>
          <a:p>
            <a:pPr marL="457200" indent="-457200">
              <a:buFont typeface="+mj-lt"/>
              <a:buAutoNum type="arabicParenR"/>
            </a:pPr>
            <a:r>
              <a:rPr lang="en-US" dirty="0" smtClean="0"/>
              <a:t>But we also see the police car.</a:t>
            </a:r>
          </a:p>
          <a:p>
            <a:pPr marL="457200" indent="-457200">
              <a:buFont typeface="+mj-lt"/>
              <a:buAutoNum type="arabicParenR"/>
            </a:pPr>
            <a:r>
              <a:rPr lang="en-US" b="1" dirty="0">
                <a:solidFill>
                  <a:srgbClr val="0000FF"/>
                </a:solidFill>
              </a:rPr>
              <a:t>So: </a:t>
            </a:r>
            <a:r>
              <a:rPr lang="en-US" dirty="0" smtClean="0"/>
              <a:t>the reflection of the police car is identical to the police car.</a:t>
            </a:r>
            <a:endParaRPr lang="en-US" dirty="0"/>
          </a:p>
          <a:p>
            <a:pPr marL="457200" indent="-457200">
              <a:buFont typeface="+mj-lt"/>
              <a:buAutoNum type="arabicParenR"/>
            </a:pPr>
            <a:endParaRPr lang="en-US" dirty="0"/>
          </a:p>
        </p:txBody>
      </p:sp>
      <p:pic>
        <p:nvPicPr>
          <p:cNvPr id="4" name="Picture 3" descr="stock-illustration-49952734-x-red-cross-handwritten.jpg"/>
          <p:cNvPicPr>
            <a:picLocks noChangeAspect="1"/>
          </p:cNvPicPr>
          <p:nvPr/>
        </p:nvPicPr>
        <p:blipFill rotWithShape="1">
          <a:blip r:embed="rId3">
            <a:extLst>
              <a:ext uri="{28A0092B-C50C-407E-A947-70E740481C1C}">
                <a14:useLocalDpi xmlns:a14="http://schemas.microsoft.com/office/drawing/2010/main" val="0"/>
              </a:ext>
            </a:extLst>
          </a:blip>
          <a:srcRect l="7493" r="6924"/>
          <a:stretch/>
        </p:blipFill>
        <p:spPr>
          <a:xfrm>
            <a:off x="7957906" y="2350220"/>
            <a:ext cx="728894" cy="851696"/>
          </a:xfrm>
          <a:prstGeom prst="rect">
            <a:avLst/>
          </a:prstGeom>
        </p:spPr>
      </p:pic>
      <p:pic>
        <p:nvPicPr>
          <p:cNvPr id="5" name="Picture 4" descr="maxresdefault.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172587" y="3795018"/>
            <a:ext cx="4798827" cy="2474396"/>
          </a:xfrm>
          <a:prstGeom prst="rect">
            <a:avLst/>
          </a:prstGeom>
        </p:spPr>
      </p:pic>
      <p:pic>
        <p:nvPicPr>
          <p:cNvPr id="6" name="Picture 5" descr="Graveyard_assets_0016_Smudge01.png"/>
          <p:cNvPicPr>
            <a:picLocks noChangeAspect="1"/>
          </p:cNvPicPr>
          <p:nvPr/>
        </p:nvPicPr>
        <p:blipFill>
          <a:blip r:embed="rId5">
            <a:alphaModFix amt="37000"/>
            <a:extLst>
              <a:ext uri="{28A0092B-C50C-407E-A947-70E740481C1C}">
                <a14:useLocalDpi xmlns:a14="http://schemas.microsoft.com/office/drawing/2010/main" val="0"/>
              </a:ext>
            </a:extLst>
          </a:blip>
          <a:stretch>
            <a:fillRect/>
          </a:stretch>
        </p:blipFill>
        <p:spPr>
          <a:xfrm>
            <a:off x="3502367" y="4341131"/>
            <a:ext cx="487508" cy="401758"/>
          </a:xfrm>
          <a:prstGeom prst="rect">
            <a:avLst/>
          </a:prstGeom>
        </p:spPr>
      </p:pic>
      <p:pic>
        <p:nvPicPr>
          <p:cNvPr id="7" name="Picture 6" descr="Graveyard_assets_0016_Smudge01.png"/>
          <p:cNvPicPr>
            <a:picLocks noChangeAspect="1"/>
          </p:cNvPicPr>
          <p:nvPr/>
        </p:nvPicPr>
        <p:blipFill>
          <a:blip r:embed="rId5">
            <a:alphaModFix amt="37000"/>
            <a:extLst>
              <a:ext uri="{28A0092B-C50C-407E-A947-70E740481C1C}">
                <a14:useLocalDpi xmlns:a14="http://schemas.microsoft.com/office/drawing/2010/main" val="0"/>
              </a:ext>
            </a:extLst>
          </a:blip>
          <a:stretch>
            <a:fillRect/>
          </a:stretch>
        </p:blipFill>
        <p:spPr>
          <a:xfrm rot="17685690">
            <a:off x="4748209" y="4542010"/>
            <a:ext cx="487508" cy="401758"/>
          </a:xfrm>
          <a:prstGeom prst="rect">
            <a:avLst/>
          </a:prstGeom>
        </p:spPr>
      </p:pic>
      <p:pic>
        <p:nvPicPr>
          <p:cNvPr id="8" name="Picture 7" descr="Graveyard_assets_0016_Smudge01.png"/>
          <p:cNvPicPr>
            <a:picLocks noChangeAspect="1"/>
          </p:cNvPicPr>
          <p:nvPr/>
        </p:nvPicPr>
        <p:blipFill>
          <a:blip r:embed="rId5">
            <a:alphaModFix amt="37000"/>
            <a:extLst>
              <a:ext uri="{28A0092B-C50C-407E-A947-70E740481C1C}">
                <a14:useLocalDpi xmlns:a14="http://schemas.microsoft.com/office/drawing/2010/main" val="0"/>
              </a:ext>
            </a:extLst>
          </a:blip>
          <a:stretch>
            <a:fillRect/>
          </a:stretch>
        </p:blipFill>
        <p:spPr>
          <a:xfrm rot="17685690">
            <a:off x="5708805" y="4388930"/>
            <a:ext cx="487508" cy="401758"/>
          </a:xfrm>
          <a:prstGeom prst="rect">
            <a:avLst/>
          </a:prstGeom>
        </p:spPr>
      </p:pic>
      <p:pic>
        <p:nvPicPr>
          <p:cNvPr id="9" name="Picture 8" descr="Graveyard_assets_0016_Smudge01.png"/>
          <p:cNvPicPr>
            <a:picLocks noChangeAspect="1"/>
          </p:cNvPicPr>
          <p:nvPr/>
        </p:nvPicPr>
        <p:blipFill>
          <a:blip r:embed="rId5">
            <a:alphaModFix amt="37000"/>
            <a:extLst>
              <a:ext uri="{28A0092B-C50C-407E-A947-70E740481C1C}">
                <a14:useLocalDpi xmlns:a14="http://schemas.microsoft.com/office/drawing/2010/main" val="0"/>
              </a:ext>
            </a:extLst>
          </a:blip>
          <a:stretch>
            <a:fillRect/>
          </a:stretch>
        </p:blipFill>
        <p:spPr>
          <a:xfrm rot="17685690">
            <a:off x="3461616" y="4846809"/>
            <a:ext cx="487508" cy="401758"/>
          </a:xfrm>
          <a:prstGeom prst="rect">
            <a:avLst/>
          </a:prstGeom>
        </p:spPr>
      </p:pic>
      <p:pic>
        <p:nvPicPr>
          <p:cNvPr id="10" name="Picture 9" descr="Graveyard_assets_0016_Smudge01.png"/>
          <p:cNvPicPr>
            <a:picLocks noChangeAspect="1"/>
          </p:cNvPicPr>
          <p:nvPr/>
        </p:nvPicPr>
        <p:blipFill>
          <a:blip r:embed="rId5">
            <a:alphaModFix amt="58000"/>
            <a:extLst>
              <a:ext uri="{28A0092B-C50C-407E-A947-70E740481C1C}">
                <a14:useLocalDpi xmlns:a14="http://schemas.microsoft.com/office/drawing/2010/main" val="0"/>
              </a:ext>
            </a:extLst>
          </a:blip>
          <a:stretch>
            <a:fillRect/>
          </a:stretch>
        </p:blipFill>
        <p:spPr>
          <a:xfrm rot="17685690">
            <a:off x="5708804" y="4999890"/>
            <a:ext cx="487508" cy="401758"/>
          </a:xfrm>
          <a:prstGeom prst="rect">
            <a:avLst/>
          </a:prstGeom>
        </p:spPr>
      </p:pic>
      <p:pic>
        <p:nvPicPr>
          <p:cNvPr id="11" name="Picture 10" descr="Graveyard_assets_0016_Smudge01.png"/>
          <p:cNvPicPr>
            <a:picLocks noChangeAspect="1"/>
          </p:cNvPicPr>
          <p:nvPr/>
        </p:nvPicPr>
        <p:blipFill>
          <a:blip r:embed="rId5">
            <a:alphaModFix amt="58000"/>
            <a:extLst>
              <a:ext uri="{28A0092B-C50C-407E-A947-70E740481C1C}">
                <a14:useLocalDpi xmlns:a14="http://schemas.microsoft.com/office/drawing/2010/main" val="0"/>
              </a:ext>
            </a:extLst>
          </a:blip>
          <a:stretch>
            <a:fillRect/>
          </a:stretch>
        </p:blipFill>
        <p:spPr>
          <a:xfrm rot="5400000">
            <a:off x="3947000" y="5015549"/>
            <a:ext cx="487508" cy="401758"/>
          </a:xfrm>
          <a:prstGeom prst="rect">
            <a:avLst/>
          </a:prstGeom>
        </p:spPr>
      </p:pic>
      <p:pic>
        <p:nvPicPr>
          <p:cNvPr id="12" name="Picture 11" descr="Graveyard_assets_0016_Smudge01.png"/>
          <p:cNvPicPr>
            <a:picLocks noChangeAspect="1"/>
          </p:cNvPicPr>
          <p:nvPr/>
        </p:nvPicPr>
        <p:blipFill>
          <a:blip r:embed="rId5">
            <a:alphaModFix amt="58000"/>
            <a:extLst>
              <a:ext uri="{28A0092B-C50C-407E-A947-70E740481C1C}">
                <a14:useLocalDpi xmlns:a14="http://schemas.microsoft.com/office/drawing/2010/main" val="0"/>
              </a:ext>
            </a:extLst>
          </a:blip>
          <a:stretch>
            <a:fillRect/>
          </a:stretch>
        </p:blipFill>
        <p:spPr>
          <a:xfrm rot="5400000">
            <a:off x="3937696" y="4236530"/>
            <a:ext cx="487508" cy="401758"/>
          </a:xfrm>
          <a:prstGeom prst="rect">
            <a:avLst/>
          </a:prstGeom>
        </p:spPr>
      </p:pic>
    </p:spTree>
    <p:extLst>
      <p:ext uri="{BB962C8B-B14F-4D97-AF65-F5344CB8AC3E}">
        <p14:creationId xmlns:p14="http://schemas.microsoft.com/office/powerpoint/2010/main" val="157646526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VALUES OF SEEING</a:t>
            </a:r>
            <a:endParaRPr lang="en-US" dirty="0"/>
          </a:p>
        </p:txBody>
      </p:sp>
      <p:sp>
        <p:nvSpPr>
          <p:cNvPr id="3" name="Content Placeholder 2"/>
          <p:cNvSpPr>
            <a:spLocks noGrp="1"/>
          </p:cNvSpPr>
          <p:nvPr>
            <p:ph idx="1"/>
          </p:nvPr>
        </p:nvSpPr>
        <p:spPr/>
        <p:txBody>
          <a:bodyPr/>
          <a:lstStyle/>
          <a:p>
            <a:r>
              <a:rPr lang="en-US" dirty="0" smtClean="0"/>
              <a:t>We can acquire new information by seeing.</a:t>
            </a:r>
          </a:p>
          <a:p>
            <a:r>
              <a:rPr lang="en-US" dirty="0" smtClean="0"/>
              <a:t>But we also value seeing for its own sake.</a:t>
            </a:r>
            <a:endParaRPr lang="en-US" dirty="0"/>
          </a:p>
        </p:txBody>
      </p:sp>
    </p:spTree>
    <p:extLst>
      <p:ext uri="{BB962C8B-B14F-4D97-AF65-F5344CB8AC3E}">
        <p14:creationId xmlns:p14="http://schemas.microsoft.com/office/powerpoint/2010/main" val="290188378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 #1</a:t>
            </a:r>
            <a:endParaRPr lang="en-US" dirty="0"/>
          </a:p>
        </p:txBody>
      </p:sp>
      <p:sp>
        <p:nvSpPr>
          <p:cNvPr id="3" name="Content Placeholder 2"/>
          <p:cNvSpPr>
            <a:spLocks noGrp="1"/>
          </p:cNvSpPr>
          <p:nvPr>
            <p:ph idx="1"/>
          </p:nvPr>
        </p:nvSpPr>
        <p:spPr/>
        <p:txBody>
          <a:bodyPr/>
          <a:lstStyle/>
          <a:p>
            <a:r>
              <a:rPr lang="en-US" dirty="0" smtClean="0"/>
              <a:t>Photographs do not look like the objects or scenes they depict.</a:t>
            </a:r>
          </a:p>
          <a:p>
            <a:r>
              <a:rPr lang="en-US" dirty="0"/>
              <a:t>T</a:t>
            </a:r>
            <a:r>
              <a:rPr lang="en-US" dirty="0" smtClean="0"/>
              <a:t>he experience of looking at a photograph is not the same as the experience of looking at the object or scene it depicts.</a:t>
            </a:r>
          </a:p>
        </p:txBody>
      </p:sp>
    </p:spTree>
    <p:extLst>
      <p:ext uri="{BB962C8B-B14F-4D97-AF65-F5344CB8AC3E}">
        <p14:creationId xmlns:p14="http://schemas.microsoft.com/office/powerpoint/2010/main" val="35387569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a:t>
            </a:r>
            <a:endParaRPr lang="en-US" dirty="0"/>
          </a:p>
        </p:txBody>
      </p:sp>
      <p:sp>
        <p:nvSpPr>
          <p:cNvPr id="3" name="Content Placeholder 2"/>
          <p:cNvSpPr>
            <a:spLocks noGrp="1"/>
          </p:cNvSpPr>
          <p:nvPr>
            <p:ph idx="1"/>
          </p:nvPr>
        </p:nvSpPr>
        <p:spPr/>
        <p:txBody>
          <a:bodyPr/>
          <a:lstStyle/>
          <a:p>
            <a:r>
              <a:rPr lang="en-US" dirty="0" smtClean="0"/>
              <a:t>Seeing with photographic assistance is a mode of </a:t>
            </a:r>
            <a:r>
              <a:rPr lang="en-US" b="1" dirty="0" smtClean="0"/>
              <a:t>indirect </a:t>
            </a:r>
            <a:r>
              <a:rPr lang="en-US" dirty="0" smtClean="0"/>
              <a:t>seeing, not direct seeing. There is no reason to expect the two to be exactly alike. </a:t>
            </a:r>
          </a:p>
          <a:p>
            <a:endParaRPr lang="en-US" dirty="0" smtClean="0"/>
          </a:p>
          <a:p>
            <a:endParaRPr lang="en-US" dirty="0" smtClean="0"/>
          </a:p>
        </p:txBody>
      </p:sp>
      <p:pic>
        <p:nvPicPr>
          <p:cNvPr id="5" name="Picture 4" descr="DSC02434-775966.JPG"/>
          <p:cNvPicPr>
            <a:picLocks noChangeAspect="1"/>
          </p:cNvPicPr>
          <p:nvPr/>
        </p:nvPicPr>
        <p:blipFill rotWithShape="1">
          <a:blip r:embed="rId3">
            <a:extLst>
              <a:ext uri="{28A0092B-C50C-407E-A947-70E740481C1C}">
                <a14:useLocalDpi xmlns:a14="http://schemas.microsoft.com/office/drawing/2010/main" val="0"/>
              </a:ext>
            </a:extLst>
          </a:blip>
          <a:srcRect b="11934"/>
          <a:stretch/>
        </p:blipFill>
        <p:spPr>
          <a:xfrm>
            <a:off x="1966555" y="3035239"/>
            <a:ext cx="5210890" cy="3441761"/>
          </a:xfrm>
          <a:prstGeom prst="rect">
            <a:avLst/>
          </a:prstGeom>
        </p:spPr>
      </p:pic>
    </p:spTree>
    <p:extLst>
      <p:ext uri="{BB962C8B-B14F-4D97-AF65-F5344CB8AC3E}">
        <p14:creationId xmlns:p14="http://schemas.microsoft.com/office/powerpoint/2010/main" val="236768665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27516</TotalTime>
  <Words>1546</Words>
  <Application>Microsoft Macintosh PowerPoint</Application>
  <PresentationFormat>On-screen Show (4:3)</PresentationFormat>
  <Paragraphs>105</Paragraphs>
  <Slides>22</Slides>
  <Notes>18</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Clarity</vt:lpstr>
      <vt:lpstr>TRANSPARENCY VS. INVISIBILITY</vt:lpstr>
      <vt:lpstr>TRANSPARENCY VS. INVISIBILITY</vt:lpstr>
      <vt:lpstr>TRANSPARENCY VS. INVISIBILITY</vt:lpstr>
      <vt:lpstr>TRANSPARENCY VS. INVISIBILITY</vt:lpstr>
      <vt:lpstr>TRANSPARENCY VS. INVISIBILITY</vt:lpstr>
      <vt:lpstr>TRANSPARENCY VS. INVISIBILITY</vt:lpstr>
      <vt:lpstr>VALUES OF SEEING</vt:lpstr>
      <vt:lpstr>OBJECTION #1</vt:lpstr>
      <vt:lpstr>LESSONS</vt:lpstr>
      <vt:lpstr>LESSONS</vt:lpstr>
      <vt:lpstr>LESSONS</vt:lpstr>
      <vt:lpstr>LESSONS</vt:lpstr>
      <vt:lpstr>LESSONS</vt:lpstr>
      <vt:lpstr>OBJECTION #2</vt:lpstr>
      <vt:lpstr>OBJECTION #2</vt:lpstr>
      <vt:lpstr>LESSONS</vt:lpstr>
      <vt:lpstr>LESSONS</vt:lpstr>
      <vt:lpstr>OBJECTION #3 </vt:lpstr>
      <vt:lpstr>POLL</vt:lpstr>
      <vt:lpstr>LESSONS</vt:lpstr>
      <vt:lpstr>LESSONS</vt:lpstr>
      <vt:lpstr>LESSONS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Bleson</dc:creator>
  <cp:lastModifiedBy>Zach Bleson</cp:lastModifiedBy>
  <cp:revision>1362</cp:revision>
  <cp:lastPrinted>2017-09-22T05:00:07Z</cp:lastPrinted>
  <dcterms:created xsi:type="dcterms:W3CDTF">2016-04-06T08:49:02Z</dcterms:created>
  <dcterms:modified xsi:type="dcterms:W3CDTF">2019-10-13T07:17:08Z</dcterms:modified>
</cp:coreProperties>
</file>