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1"/>
  </p:notesMasterIdLst>
  <p:sldIdLst>
    <p:sldId id="816" r:id="rId2"/>
    <p:sldId id="817" r:id="rId3"/>
    <p:sldId id="818" r:id="rId4"/>
    <p:sldId id="822" r:id="rId5"/>
    <p:sldId id="819" r:id="rId6"/>
    <p:sldId id="820" r:id="rId7"/>
    <p:sldId id="821" r:id="rId8"/>
    <p:sldId id="767" r:id="rId9"/>
    <p:sldId id="824" r:id="rId10"/>
    <p:sldId id="772" r:id="rId11"/>
    <p:sldId id="776" r:id="rId12"/>
    <p:sldId id="777" r:id="rId13"/>
    <p:sldId id="779" r:id="rId14"/>
    <p:sldId id="829" r:id="rId15"/>
    <p:sldId id="781" r:id="rId16"/>
    <p:sldId id="782" r:id="rId17"/>
    <p:sldId id="783" r:id="rId18"/>
    <p:sldId id="784" r:id="rId19"/>
    <p:sldId id="785" r:id="rId20"/>
    <p:sldId id="786" r:id="rId21"/>
    <p:sldId id="788" r:id="rId22"/>
    <p:sldId id="790" r:id="rId23"/>
    <p:sldId id="791" r:id="rId24"/>
    <p:sldId id="828" r:id="rId25"/>
    <p:sldId id="792" r:id="rId26"/>
    <p:sldId id="793" r:id="rId27"/>
    <p:sldId id="794" r:id="rId28"/>
    <p:sldId id="795" r:id="rId29"/>
    <p:sldId id="82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292" autoAdjust="0"/>
  </p:normalViewPr>
  <p:slideViewPr>
    <p:cSldViewPr snapToGrid="0" snapToObjects="1">
      <p:cViewPr>
        <p:scale>
          <a:sx n="76" d="100"/>
          <a:sy n="76" d="100"/>
        </p:scale>
        <p:origin x="-51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25C21-09F6-8747-A488-1AA892EEEB6D}" type="datetimeFigureOut">
              <a:rPr lang="en-US" smtClean="0"/>
              <a:t>10/13/19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0A182-F080-BA40-A1F2-AB9B5BAA0E59}" type="slidenum">
              <a:rPr lang="en-US" smtClean="0"/>
              <a:t>‹#›</a:t>
            </a:fld>
            <a:endParaRPr lang="en-US"/>
          </a:p>
        </p:txBody>
      </p:sp>
    </p:spTree>
    <p:extLst>
      <p:ext uri="{BB962C8B-B14F-4D97-AF65-F5344CB8AC3E}">
        <p14:creationId xmlns:p14="http://schemas.microsoft.com/office/powerpoint/2010/main" val="1356423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Tx/>
              <a:buChar char="-"/>
            </a:pPr>
            <a:r>
              <a:rPr lang="en-US" b="1" dirty="0" smtClean="0">
                <a:solidFill>
                  <a:srgbClr val="0000FF"/>
                </a:solidFill>
              </a:rPr>
              <a:t> The artistic criterion: </a:t>
            </a:r>
            <a:r>
              <a:rPr lang="en-US" dirty="0" smtClean="0"/>
              <a:t>film can contribute to philosophy by “means exclusive to cinema.”</a:t>
            </a:r>
          </a:p>
          <a:p>
            <a:pPr lvl="0">
              <a:buFontTx/>
              <a:buChar char="-"/>
            </a:pPr>
            <a:r>
              <a:rPr lang="en-US" b="1" dirty="0" smtClean="0">
                <a:solidFill>
                  <a:srgbClr val="0000FF"/>
                </a:solidFill>
              </a:rPr>
              <a:t> The epistemic criterion: </a:t>
            </a:r>
            <a:r>
              <a:rPr lang="en-US" dirty="0" smtClean="0"/>
              <a:t>film can make independent, innovative contributions to philosophy. </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3</a:t>
            </a:fld>
            <a:endParaRPr lang="en-US"/>
          </a:p>
        </p:txBody>
      </p:sp>
    </p:spTree>
    <p:extLst>
      <p:ext uri="{BB962C8B-B14F-4D97-AF65-F5344CB8AC3E}">
        <p14:creationId xmlns:p14="http://schemas.microsoft.com/office/powerpoint/2010/main" val="772610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Intuition pump</a:t>
            </a:r>
            <a:endParaRPr lang="en-US" baseline="0"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17</a:t>
            </a:fld>
            <a:endParaRPr lang="en-US"/>
          </a:p>
        </p:txBody>
      </p:sp>
    </p:spTree>
    <p:extLst>
      <p:ext uri="{BB962C8B-B14F-4D97-AF65-F5344CB8AC3E}">
        <p14:creationId xmlns:p14="http://schemas.microsoft.com/office/powerpoint/2010/main" val="3996246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“Nietzsche</a:t>
            </a:r>
            <a:r>
              <a:rPr lang="en-US" baseline="0" dirty="0" smtClean="0"/>
              <a:t> offers a genealogy of our moral concepts; that is, he traces the sources of our current moral practice (the ethics of pity), locating the original motivations in base resentment” (414).</a:t>
            </a:r>
          </a:p>
          <a:p>
            <a:pPr marL="171450" indent="-171450">
              <a:buFont typeface="Arial"/>
              <a:buChar char="•"/>
            </a:pPr>
            <a:r>
              <a:rPr lang="en-US" baseline="0" dirty="0" smtClean="0"/>
              <a:t>Is he committing the </a:t>
            </a:r>
            <a:r>
              <a:rPr lang="en-US" b="1" baseline="0" dirty="0" smtClean="0"/>
              <a:t>genetic fallacy</a:t>
            </a:r>
            <a:r>
              <a:rPr lang="en-US" b="0" baseline="0" dirty="0" smtClean="0"/>
              <a:t> – assuming “that the contemporary meaning of a practice is determined by its origination or historical meaning” (414).</a:t>
            </a:r>
          </a:p>
        </p:txBody>
      </p:sp>
      <p:sp>
        <p:nvSpPr>
          <p:cNvPr id="4" name="Slide Number Placeholder 3"/>
          <p:cNvSpPr>
            <a:spLocks noGrp="1"/>
          </p:cNvSpPr>
          <p:nvPr>
            <p:ph type="sldNum" sz="quarter" idx="10"/>
          </p:nvPr>
        </p:nvSpPr>
        <p:spPr/>
        <p:txBody>
          <a:bodyPr/>
          <a:lstStyle/>
          <a:p>
            <a:fld id="{A750A182-F080-BA40-A1F2-AB9B5BAA0E59}" type="slidenum">
              <a:rPr lang="en-US" smtClean="0"/>
              <a:t>19</a:t>
            </a:fld>
            <a:endParaRPr lang="en-US"/>
          </a:p>
        </p:txBody>
      </p:sp>
    </p:spTree>
    <p:extLst>
      <p:ext uri="{BB962C8B-B14F-4D97-AF65-F5344CB8AC3E}">
        <p14:creationId xmlns:p14="http://schemas.microsoft.com/office/powerpoint/2010/main" val="411065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“Knowing the origin of a practice may help us detect similar motivating factors in its continuance—that is, it directs our attention by arousing suspicion” (415).</a:t>
            </a:r>
          </a:p>
          <a:p>
            <a:pPr marL="171450" indent="-171450">
              <a:buFont typeface="Arial"/>
              <a:buChar char="•"/>
            </a:pPr>
            <a:r>
              <a:rPr lang="en-US" sz="1200" kern="1200" dirty="0" smtClean="0">
                <a:solidFill>
                  <a:schemeClr val="tx1"/>
                </a:solidFill>
                <a:effectLst/>
                <a:latin typeface="+mn-lt"/>
                <a:ea typeface="+mn-ea"/>
                <a:cs typeface="+mn-cs"/>
              </a:rPr>
              <a:t>“Further, if slave morality is genuinely the product of resentment, then a host of meta-ethical theories, most notably intuitionism, are put into question” (415).</a:t>
            </a:r>
          </a:p>
        </p:txBody>
      </p:sp>
      <p:sp>
        <p:nvSpPr>
          <p:cNvPr id="4" name="Slide Number Placeholder 3"/>
          <p:cNvSpPr>
            <a:spLocks noGrp="1"/>
          </p:cNvSpPr>
          <p:nvPr>
            <p:ph type="sldNum" sz="quarter" idx="10"/>
          </p:nvPr>
        </p:nvSpPr>
        <p:spPr/>
        <p:txBody>
          <a:bodyPr/>
          <a:lstStyle/>
          <a:p>
            <a:fld id="{A750A182-F080-BA40-A1F2-AB9B5BAA0E59}" type="slidenum">
              <a:rPr lang="en-US" smtClean="0"/>
              <a:t>20</a:t>
            </a:fld>
            <a:endParaRPr lang="en-US"/>
          </a:p>
        </p:txBody>
      </p:sp>
    </p:spTree>
    <p:extLst>
      <p:ext uri="{BB962C8B-B14F-4D97-AF65-F5344CB8AC3E}">
        <p14:creationId xmlns:p14="http://schemas.microsoft.com/office/powerpoint/2010/main" val="1453973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22</a:t>
            </a:fld>
            <a:endParaRPr lang="en-US"/>
          </a:p>
        </p:txBody>
      </p:sp>
    </p:spTree>
    <p:extLst>
      <p:ext uri="{BB962C8B-B14F-4D97-AF65-F5344CB8AC3E}">
        <p14:creationId xmlns:p14="http://schemas.microsoft.com/office/powerpoint/2010/main" val="2514829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“Eisenstein is offering a genealogy of sorts, comparing Christianity to its supposed precursors” (415). </a:t>
            </a:r>
            <a:endParaRPr lang="en-US" dirty="0" smtClean="0"/>
          </a:p>
          <a:p>
            <a:pPr marL="171450" indent="-171450">
              <a:buFont typeface="Arial"/>
              <a:buChar char="•"/>
            </a:pPr>
            <a:r>
              <a:rPr lang="en-US" sz="1200" kern="1200" dirty="0" smtClean="0">
                <a:solidFill>
                  <a:schemeClr val="tx1"/>
                </a:solidFill>
                <a:effectLst/>
                <a:latin typeface="+mn-lt"/>
                <a:ea typeface="+mn-ea"/>
                <a:cs typeface="+mn-cs"/>
              </a:rPr>
              <a:t>“The viewer understands that the two classes of artifacts are being compared, and that the overall suggestion is that the Christian artifacts are no better than pagan statuary” (415</a:t>
            </a:r>
            <a:r>
              <a:rPr lang="mr-IN"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16).</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23</a:t>
            </a:fld>
            <a:endParaRPr lang="en-US"/>
          </a:p>
        </p:txBody>
      </p:sp>
    </p:spTree>
    <p:extLst>
      <p:ext uri="{BB962C8B-B14F-4D97-AF65-F5344CB8AC3E}">
        <p14:creationId xmlns:p14="http://schemas.microsoft.com/office/powerpoint/2010/main" val="4060562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27</a:t>
            </a:fld>
            <a:endParaRPr lang="en-US"/>
          </a:p>
        </p:txBody>
      </p:sp>
    </p:spTree>
    <p:extLst>
      <p:ext uri="{BB962C8B-B14F-4D97-AF65-F5344CB8AC3E}">
        <p14:creationId xmlns:p14="http://schemas.microsoft.com/office/powerpoint/2010/main" val="2823526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“Although The</a:t>
            </a:r>
            <a:r>
              <a:rPr lang="en-US" baseline="0" dirty="0" smtClean="0"/>
              <a:t> Teaching Company’s tapes tell us about someone doing philosophy, they do not actually do any philosophy. A transcription of the tape would have the same philosophical content; if the film was doing philosophy, most plausibly, this could not be the case” (410).</a:t>
            </a:r>
          </a:p>
          <a:p>
            <a:pPr marL="171450" indent="-171450">
              <a:buFont typeface="Arial"/>
              <a:buChar char="•"/>
            </a:pPr>
            <a:r>
              <a:rPr lang="en-US" baseline="0" dirty="0" smtClean="0"/>
              <a:t>“[T]he idea would be that film—the medium or art form—could make philosophical contributions that could not be made in other media” (410).</a:t>
            </a:r>
          </a:p>
          <a:p>
            <a:r>
              <a:rPr lang="en-US" baseline="0" smtClean="0"/>
              <a:t>“</a:t>
            </a:r>
            <a:r>
              <a:rPr lang="en-US" sz="1200" kern="1200" smtClean="0">
                <a:solidFill>
                  <a:schemeClr val="tx1"/>
                </a:solidFill>
                <a:effectLst/>
                <a:latin typeface="+mn-lt"/>
                <a:ea typeface="+mn-ea"/>
                <a:cs typeface="+mn-cs"/>
              </a:rPr>
              <a:t>Such means include </a:t>
            </a:r>
            <a:r>
              <a:rPr lang="en-US" sz="1200" kern="1200" dirty="0" smtClean="0">
                <a:solidFill>
                  <a:schemeClr val="tx1"/>
                </a:solidFill>
                <a:effectLst/>
                <a:latin typeface="+mn-lt"/>
                <a:ea typeface="+mn-ea"/>
                <a:cs typeface="+mn-cs"/>
              </a:rPr>
              <a:t>montage, camera angles and movement</a:t>
            </a:r>
            <a:r>
              <a:rPr lang="en-US" sz="1200" kern="120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the juxtaposition of word </a:t>
            </a:r>
            <a:r>
              <a:rPr lang="en-US" sz="1200" kern="1200" smtClean="0">
                <a:solidFill>
                  <a:schemeClr val="tx1"/>
                </a:solidFill>
                <a:effectLst/>
                <a:latin typeface="+mn-lt"/>
                <a:ea typeface="+mn-ea"/>
                <a:cs typeface="+mn-cs"/>
              </a:rPr>
              <a:t>and image” (410)</a:t>
            </a: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5</a:t>
            </a:fld>
            <a:endParaRPr lang="en-US"/>
          </a:p>
        </p:txBody>
      </p:sp>
    </p:spTree>
    <p:extLst>
      <p:ext uri="{BB962C8B-B14F-4D97-AF65-F5344CB8AC3E}">
        <p14:creationId xmlns:p14="http://schemas.microsoft.com/office/powerpoint/2010/main" val="294217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Otherwise, it would be mere illustration. </a:t>
            </a:r>
          </a:p>
          <a:p>
            <a:pPr marL="171450" indent="-171450">
              <a:buFont typeface="Arial"/>
              <a:buChar char="•"/>
            </a:pPr>
            <a:r>
              <a:rPr lang="en-US" dirty="0" smtClean="0"/>
              <a:t>Unique in human history.</a:t>
            </a:r>
          </a:p>
          <a:p>
            <a:pPr marL="171450" indent="-171450">
              <a:buFont typeface="Arial"/>
              <a:buChar char="•"/>
            </a:pPr>
            <a:r>
              <a:rPr lang="en-US" dirty="0" smtClean="0"/>
              <a:t>Note:</a:t>
            </a:r>
            <a:r>
              <a:rPr lang="en-US" baseline="0" dirty="0" smtClean="0"/>
              <a:t> “It pays to note that as a standard of what is required to do philosophy, the innovative condition of the bold thesis is far too strong. Very little philosophy is innovative in this strong sense of the term. Hence, we should not think of the bold thesis as setting a minimal standard of what counts as doing philosophy. Rather, we should see the bold thesis as a claim about the philosophical potential of film” (411).</a:t>
            </a:r>
          </a:p>
          <a:p>
            <a:pPr marL="171450" indent="-171450">
              <a:buFont typeface="Arial"/>
              <a:buChar char="•"/>
            </a:pPr>
            <a:r>
              <a:rPr lang="en-US" baseline="0" dirty="0" smtClean="0"/>
              <a:t>“If we are able to show that film can satisfy the conditions of the bold thesis, then we have good reason to think that film is indeed a powerful medium in which one can do first-rate philosophy” (411).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6</a:t>
            </a:fld>
            <a:endParaRPr lang="en-US"/>
          </a:p>
        </p:txBody>
      </p:sp>
    </p:spTree>
    <p:extLst>
      <p:ext uri="{BB962C8B-B14F-4D97-AF65-F5344CB8AC3E}">
        <p14:creationId xmlns:p14="http://schemas.microsoft.com/office/powerpoint/2010/main" val="505460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“First, if we can state the philosophical contribution, then it might become difficult to divorce the contribution from the interpretive statement. What reason do we have to think that the film made the contribution and not the interpretation, which might import a philosophical problematic?” (411).</a:t>
            </a:r>
          </a:p>
          <a:p>
            <a:pPr marL="171450" indent="-171450">
              <a:buFont typeface="Arial"/>
              <a:buChar char="•"/>
            </a:pPr>
            <a:r>
              <a:rPr lang="en-US" dirty="0" smtClean="0"/>
              <a:t>“Second, if the philosophical contribution is not the sole product of an interpretation but it can still be stated, then why should we think that the contribution was made by cinematic means and not simply the linguistic means available to the film?” (411).</a:t>
            </a:r>
          </a:p>
        </p:txBody>
      </p:sp>
      <p:sp>
        <p:nvSpPr>
          <p:cNvPr id="4" name="Slide Number Placeholder 3"/>
          <p:cNvSpPr>
            <a:spLocks noGrp="1"/>
          </p:cNvSpPr>
          <p:nvPr>
            <p:ph type="sldNum" sz="quarter" idx="10"/>
          </p:nvPr>
        </p:nvSpPr>
        <p:spPr/>
        <p:txBody>
          <a:bodyPr/>
          <a:lstStyle/>
          <a:p>
            <a:fld id="{A750A182-F080-BA40-A1F2-AB9B5BAA0E59}" type="slidenum">
              <a:rPr lang="en-US" smtClean="0"/>
              <a:t>8</a:t>
            </a:fld>
            <a:endParaRPr lang="en-US"/>
          </a:p>
        </p:txBody>
      </p:sp>
    </p:spTree>
    <p:extLst>
      <p:ext uri="{BB962C8B-B14F-4D97-AF65-F5344CB8AC3E}">
        <p14:creationId xmlns:p14="http://schemas.microsoft.com/office/powerpoint/2010/main" val="162216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“For starters, philosophical</a:t>
            </a:r>
            <a:r>
              <a:rPr lang="en-US" baseline="0" dirty="0" smtClean="0"/>
              <a:t> knowledge is clearly too high of a standard, since no philosophical argument for any significant position has ever achieved positive results that we could noncontroversially call knowledge” (412).</a:t>
            </a:r>
          </a:p>
          <a:p>
            <a:pPr marL="171450" indent="-171450">
              <a:buFont typeface="Arial"/>
              <a:buChar char="•"/>
            </a:pPr>
            <a:r>
              <a:rPr lang="en-US" baseline="0" dirty="0" smtClean="0"/>
              <a:t>“The only philosophical knowledge that we seem to have is along the lines of simple negative theses, such as ‘Whatever the concept of knowledge might amount to it is more than simply justified, true belief” (412).</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10</a:t>
            </a:fld>
            <a:endParaRPr lang="en-US"/>
          </a:p>
        </p:txBody>
      </p:sp>
    </p:spTree>
    <p:extLst>
      <p:ext uri="{BB962C8B-B14F-4D97-AF65-F5344CB8AC3E}">
        <p14:creationId xmlns:p14="http://schemas.microsoft.com/office/powerpoint/2010/main" val="811463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“Although there may be nonlinguistic thoughts, the notion of premises implies linguistic means” (412).</a:t>
            </a: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a:t>
            </a:r>
            <a:r>
              <a:rPr lang="en-US" sz="1200" kern="1200" dirty="0" smtClean="0">
                <a:solidFill>
                  <a:schemeClr val="tx1"/>
                </a:solidFill>
                <a:effectLst/>
                <a:latin typeface="+mn-lt"/>
                <a:ea typeface="+mn-ea"/>
                <a:cs typeface="+mn-cs"/>
              </a:rPr>
              <a:t>One would merely need to define an argument as linguistic and construct a thesis that requires the impossible—that films be able to offer (linguistic) arguments </a:t>
            </a:r>
            <a:r>
              <a:rPr lang="en-US" sz="1200" kern="1200" dirty="0" err="1" smtClean="0">
                <a:solidFill>
                  <a:schemeClr val="tx1"/>
                </a:solidFill>
                <a:effectLst/>
                <a:latin typeface="+mn-lt"/>
                <a:ea typeface="+mn-ea"/>
                <a:cs typeface="+mn-cs"/>
              </a:rPr>
              <a:t>nonlinguistically</a:t>
            </a:r>
            <a:r>
              <a:rPr lang="en-US" sz="1200" kern="1200" baseline="0" dirty="0" smtClean="0">
                <a:solidFill>
                  <a:schemeClr val="tx1"/>
                </a:solidFill>
                <a:effectLst/>
                <a:latin typeface="+mn-lt"/>
                <a:ea typeface="+mn-ea"/>
                <a:cs typeface="+mn-cs"/>
              </a:rPr>
              <a:t>” (413).</a:t>
            </a:r>
            <a:endParaRPr lang="en-US" dirty="0" smtClean="0"/>
          </a:p>
          <a:p>
            <a:pPr marL="171450" indent="-171450">
              <a:buFont typeface="Arial"/>
              <a:buChar char="•"/>
            </a:pPr>
            <a:r>
              <a:rPr lang="en-US" dirty="0" smtClean="0"/>
              <a:t>“An initial answer is</a:t>
            </a:r>
            <a:r>
              <a:rPr lang="en-US" baseline="0" dirty="0" smtClean="0"/>
              <a:t> that . . . We are trying to convince an opponent that our stance on a philosophical problem is correct” (413).</a:t>
            </a:r>
          </a:p>
          <a:p>
            <a:pPr marL="171450" indent="-171450">
              <a:buFont typeface="Arial"/>
              <a:buChar char="•"/>
            </a:pPr>
            <a:r>
              <a:rPr lang="en-US" baseline="0" dirty="0" smtClean="0"/>
              <a:t>“[T]he chief problem is that philosophical arguments seldom convince opponents; at best they may shake an opponent’s conviction” (413).</a:t>
            </a:r>
          </a:p>
          <a:p>
            <a:pPr marL="171450" indent="-171450">
              <a:buFont typeface="Arial"/>
              <a:buChar char="•"/>
            </a:pPr>
            <a:r>
              <a:rPr lang="en-US" baseline="0" dirty="0" smtClean="0"/>
              <a:t>We are typically aware of this, and, as a result, neither expect nor intend to convert an opponent. </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12</a:t>
            </a:fld>
            <a:endParaRPr lang="en-US"/>
          </a:p>
        </p:txBody>
      </p:sp>
    </p:spTree>
    <p:extLst>
      <p:ext uri="{BB962C8B-B14F-4D97-AF65-F5344CB8AC3E}">
        <p14:creationId xmlns:p14="http://schemas.microsoft.com/office/powerpoint/2010/main" val="4024179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“Peter van Inwagen</a:t>
            </a:r>
            <a:r>
              <a:rPr lang="en-US" baseline="0" dirty="0" smtClean="0"/>
              <a:t> suggests that we consider the ability to persuade an idealized, neutral observer who is committed to neither side of an issue that our position is more compelling than that of our opponent” (413).”</a:t>
            </a:r>
          </a:p>
          <a:p>
            <a:pPr marL="171450" indent="-171450">
              <a:buFont typeface="Arial"/>
              <a:buChar char="•"/>
            </a:pPr>
            <a:r>
              <a:rPr lang="en-US" baseline="0" dirty="0" smtClean="0"/>
              <a:t>But what </a:t>
            </a:r>
            <a:r>
              <a:rPr lang="en-US" b="1" baseline="0" dirty="0" smtClean="0"/>
              <a:t>kind </a:t>
            </a:r>
            <a:r>
              <a:rPr lang="en-US" b="0" baseline="0" dirty="0" smtClean="0"/>
              <a:t>of neutral observer? </a:t>
            </a:r>
          </a:p>
          <a:p>
            <a:pPr marL="171450" indent="-171450">
              <a:buFont typeface="Arial"/>
              <a:buChar char="•"/>
            </a:pPr>
            <a:r>
              <a:rPr lang="en-US" b="0" baseline="0" dirty="0" smtClean="0"/>
              <a:t>A child or mentally handicapped individual sets the bar too low. </a:t>
            </a:r>
          </a:p>
          <a:p>
            <a:pPr marL="171450" indent="-171450">
              <a:buFont typeface="Arial"/>
              <a:buChar char="•"/>
            </a:pPr>
            <a:r>
              <a:rPr lang="en-US" b="0" baseline="0" dirty="0" smtClean="0"/>
              <a:t>An idealized, rational audience sets the bar too high, since they might have knowledge of the philosophy of the future. </a:t>
            </a:r>
          </a:p>
          <a:p>
            <a:pPr marL="171450" indent="-171450">
              <a:buFont typeface="Arial"/>
              <a:buChar char="•"/>
            </a:pPr>
            <a:r>
              <a:rPr lang="en-US" b="1" baseline="0" dirty="0" smtClean="0"/>
              <a:t>Suggestion:</a:t>
            </a:r>
            <a:r>
              <a:rPr lang="en-US" b="0" baseline="0" dirty="0" smtClean="0"/>
              <a:t> a supremely patient, rational, and neutral audience of our contemporaries.</a:t>
            </a:r>
          </a:p>
          <a:p>
            <a:pPr marL="171450" indent="-171450">
              <a:buFont typeface="Arial"/>
              <a:buChar char="•"/>
            </a:pPr>
            <a:r>
              <a:rPr lang="en-US" b="0" baseline="0" dirty="0" smtClean="0"/>
              <a:t>Transition: but not </a:t>
            </a:r>
            <a:r>
              <a:rPr lang="en-US" b="1" baseline="0" dirty="0" smtClean="0"/>
              <a:t>any </a:t>
            </a:r>
            <a:r>
              <a:rPr lang="en-US" b="0" baseline="0" dirty="0" smtClean="0"/>
              <a:t>attempt to persuade is relevant. </a:t>
            </a:r>
            <a:endParaRPr lang="en-US" baseline="0"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13</a:t>
            </a:fld>
            <a:endParaRPr lang="en-US"/>
          </a:p>
        </p:txBody>
      </p:sp>
    </p:spTree>
    <p:extLst>
      <p:ext uri="{BB962C8B-B14F-4D97-AF65-F5344CB8AC3E}">
        <p14:creationId xmlns:p14="http://schemas.microsoft.com/office/powerpoint/2010/main" val="402417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15</a:t>
            </a:fld>
            <a:endParaRPr lang="en-US"/>
          </a:p>
        </p:txBody>
      </p:sp>
    </p:spTree>
    <p:extLst>
      <p:ext uri="{BB962C8B-B14F-4D97-AF65-F5344CB8AC3E}">
        <p14:creationId xmlns:p14="http://schemas.microsoft.com/office/powerpoint/2010/main" val="895248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Note that this sets the bar high </a:t>
            </a:r>
          </a:p>
          <a:p>
            <a:pPr marL="171450" indent="-171450">
              <a:buFont typeface="Arial"/>
              <a:buChar char="•"/>
            </a:pPr>
            <a:r>
              <a:rPr lang="en-US" dirty="0" smtClean="0"/>
              <a:t>Also make the point that we know a philosophical position when we see one (free will, existence of God, positions</a:t>
            </a:r>
            <a:r>
              <a:rPr lang="en-US" baseline="0" dirty="0" smtClean="0"/>
              <a:t> on morality, etc.)</a:t>
            </a: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16</a:t>
            </a:fld>
            <a:endParaRPr lang="en-US"/>
          </a:p>
        </p:txBody>
      </p:sp>
    </p:spTree>
    <p:extLst>
      <p:ext uri="{BB962C8B-B14F-4D97-AF65-F5344CB8AC3E}">
        <p14:creationId xmlns:p14="http://schemas.microsoft.com/office/powerpoint/2010/main" val="89480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Sunday, October 13, 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Sunday, October 13, 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Sunday, October 13, 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Sunday, October 13, 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g"/><Relationship Id="rId8" Type="http://schemas.openxmlformats.org/officeDocument/2006/relationships/image" Target="../media/image8.jpg"/><Relationship Id="rId9" Type="http://schemas.openxmlformats.org/officeDocument/2006/relationships/image" Target="../media/image9.jpeg"/><Relationship Id="rId10" Type="http://schemas.openxmlformats.org/officeDocument/2006/relationships/image" Target="../media/image10.jpeg"/><Relationship Id="rId11"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a:t>
            </a:r>
            <a:endParaRPr lang="en-US" dirty="0"/>
          </a:p>
        </p:txBody>
      </p:sp>
      <p:pic>
        <p:nvPicPr>
          <p:cNvPr id="4" name="Picture 3" descr="Mulhall.jpg"/>
          <p:cNvPicPr>
            <a:picLocks noChangeAspect="1"/>
          </p:cNvPicPr>
          <p:nvPr/>
        </p:nvPicPr>
        <p:blipFill rotWithShape="1">
          <a:blip r:embed="rId2" cstate="print">
            <a:extLst>
              <a:ext uri="{28A0092B-C50C-407E-A947-70E740481C1C}">
                <a14:useLocalDpi xmlns:a14="http://schemas.microsoft.com/office/drawing/2010/main" val="0"/>
              </a:ext>
            </a:extLst>
          </a:blip>
          <a:srcRect l="13381"/>
          <a:stretch/>
        </p:blipFill>
        <p:spPr>
          <a:xfrm>
            <a:off x="5414840" y="1524000"/>
            <a:ext cx="3271960" cy="5036525"/>
          </a:xfrm>
          <a:prstGeom prst="rect">
            <a:avLst/>
          </a:prstGeom>
        </p:spPr>
      </p:pic>
      <p:pic>
        <p:nvPicPr>
          <p:cNvPr id="8" name="Picture 7" descr="Screen Shot 2018-04-30 at 4.16.09 AM.png"/>
          <p:cNvPicPr>
            <a:picLocks noChangeAspect="1"/>
          </p:cNvPicPr>
          <p:nvPr/>
        </p:nvPicPr>
        <p:blipFill rotWithShape="1">
          <a:blip r:embed="rId3" cstate="print">
            <a:extLst>
              <a:ext uri="{28A0092B-C50C-407E-A947-70E740481C1C}">
                <a14:useLocalDpi xmlns:a14="http://schemas.microsoft.com/office/drawing/2010/main" val="0"/>
              </a:ext>
            </a:extLst>
          </a:blip>
          <a:srcRect l="1003" t="1080"/>
          <a:stretch/>
        </p:blipFill>
        <p:spPr>
          <a:xfrm>
            <a:off x="457200" y="1524000"/>
            <a:ext cx="3102256" cy="5036524"/>
          </a:xfrm>
          <a:prstGeom prst="rect">
            <a:avLst/>
          </a:prstGeom>
        </p:spPr>
      </p:pic>
      <p:pic>
        <p:nvPicPr>
          <p:cNvPr id="9" name="Picture 8" descr="643_Alien-197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619" y="2125705"/>
            <a:ext cx="3124431" cy="4587512"/>
          </a:xfrm>
          <a:prstGeom prst="rect">
            <a:avLst/>
          </a:prstGeom>
        </p:spPr>
      </p:pic>
      <p:pic>
        <p:nvPicPr>
          <p:cNvPr id="11" name="Picture 10" descr="aliens-poster-18_goldposter_com_.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5831" y="685297"/>
            <a:ext cx="3399265" cy="5179832"/>
          </a:xfrm>
          <a:prstGeom prst="rect">
            <a:avLst/>
          </a:prstGeom>
        </p:spPr>
      </p:pic>
      <p:pic>
        <p:nvPicPr>
          <p:cNvPr id="12" name="Picture 11" descr="3TzzhIy3CRCtyqO8tEHLGEiufbi.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9456" y="1047900"/>
            <a:ext cx="3211486" cy="4817229"/>
          </a:xfrm>
          <a:prstGeom prst="rect">
            <a:avLst/>
          </a:prstGeom>
        </p:spPr>
      </p:pic>
      <p:pic>
        <p:nvPicPr>
          <p:cNvPr id="13" name="Picture 12" descr="alien_resurrection_ver1_xlg.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46231">
            <a:off x="1366375" y="685297"/>
            <a:ext cx="3559456" cy="5333850"/>
          </a:xfrm>
          <a:prstGeom prst="rect">
            <a:avLst/>
          </a:prstGeom>
        </p:spPr>
      </p:pic>
      <p:pic>
        <p:nvPicPr>
          <p:cNvPr id="14" name="Picture 13" descr="001_wjkiq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317165">
            <a:off x="3747025" y="716035"/>
            <a:ext cx="3497754" cy="5181049"/>
          </a:xfrm>
          <a:prstGeom prst="rect">
            <a:avLst/>
          </a:prstGeom>
        </p:spPr>
      </p:pic>
      <p:pic>
        <p:nvPicPr>
          <p:cNvPr id="16" name="Picture 15" descr="cWXzsg8t8kRRSbzzuLMRZUdNb2Y.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206351">
            <a:off x="1584152" y="1223096"/>
            <a:ext cx="2930668" cy="4343038"/>
          </a:xfrm>
          <a:prstGeom prst="rect">
            <a:avLst/>
          </a:prstGeom>
        </p:spPr>
      </p:pic>
      <p:pic>
        <p:nvPicPr>
          <p:cNvPr id="17" name="Picture 16" descr="mision-imposible-2-m-i-2-1473328389.jpe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053277">
            <a:off x="4684296" y="1364470"/>
            <a:ext cx="2351011" cy="3291415"/>
          </a:xfrm>
          <a:prstGeom prst="rect">
            <a:avLst/>
          </a:prstGeom>
        </p:spPr>
      </p:pic>
      <p:pic>
        <p:nvPicPr>
          <p:cNvPr id="18" name="Picture 17" descr="Mission_Impossible_III.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69801">
            <a:off x="3014962" y="1938035"/>
            <a:ext cx="2979687" cy="4425276"/>
          </a:xfrm>
          <a:prstGeom prst="rect">
            <a:avLst/>
          </a:prstGeom>
        </p:spPr>
      </p:pic>
    </p:spTree>
    <p:extLst>
      <p:ext uri="{BB962C8B-B14F-4D97-AF65-F5344CB8AC3E}">
        <p14:creationId xmlns:p14="http://schemas.microsoft.com/office/powerpoint/2010/main" val="445545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SMUT’S STRATEGY </a:t>
            </a:r>
            <a:endParaRPr lang="en-US" dirty="0"/>
          </a:p>
        </p:txBody>
      </p:sp>
      <p:sp>
        <p:nvSpPr>
          <p:cNvPr id="3" name="Content Placeholder 2"/>
          <p:cNvSpPr>
            <a:spLocks noGrp="1"/>
          </p:cNvSpPr>
          <p:nvPr>
            <p:ph idx="1"/>
          </p:nvPr>
        </p:nvSpPr>
        <p:spPr/>
        <p:txBody>
          <a:bodyPr>
            <a:normAutofit/>
          </a:bodyPr>
          <a:lstStyle/>
          <a:p>
            <a:r>
              <a:rPr lang="en-US" dirty="0"/>
              <a:t>“The problem of paraphrase is essentially a demand </a:t>
            </a:r>
            <a:r>
              <a:rPr lang="en-US" dirty="0" smtClean="0"/>
              <a:t>. . . to </a:t>
            </a:r>
            <a:r>
              <a:rPr lang="en-US" dirty="0"/>
              <a:t>demonstrate how a film could present a new idea or argument that is not grossly dependent on textual sources, non-cinematic devices, or interpretations” (412</a:t>
            </a:r>
            <a:r>
              <a:rPr lang="en-US" dirty="0" smtClean="0"/>
              <a:t>).</a:t>
            </a:r>
          </a:p>
          <a:p>
            <a:r>
              <a:rPr lang="en-US" dirty="0" smtClean="0"/>
              <a:t>We need to unpack the notion of an “innovative philosophical contribution.”</a:t>
            </a:r>
          </a:p>
          <a:p>
            <a:pPr lvl="1">
              <a:buFontTx/>
              <a:buChar char="-"/>
            </a:pPr>
            <a:r>
              <a:rPr lang="en-US" dirty="0" smtClean="0"/>
              <a:t>“New idea or argument” </a:t>
            </a:r>
          </a:p>
          <a:p>
            <a:pPr lvl="1">
              <a:buFontTx/>
              <a:buChar char="-"/>
            </a:pPr>
            <a:r>
              <a:rPr lang="en-US" dirty="0" smtClean="0"/>
              <a:t>“Philosophical knowledge” </a:t>
            </a:r>
          </a:p>
          <a:p>
            <a:r>
              <a:rPr lang="en-US" dirty="0" smtClean="0"/>
              <a:t>We can do that by thinking more carefully about what it is to do philosophy. </a:t>
            </a:r>
          </a:p>
          <a:p>
            <a:r>
              <a:rPr lang="en-US" dirty="0" smtClean="0"/>
              <a:t>Once we do that, we will see that films can do philosophy. </a:t>
            </a:r>
            <a:endParaRPr lang="en-US" dirty="0"/>
          </a:p>
        </p:txBody>
      </p:sp>
    </p:spTree>
    <p:extLst>
      <p:ext uri="{BB962C8B-B14F-4D97-AF65-F5344CB8AC3E}">
        <p14:creationId xmlns:p14="http://schemas.microsoft.com/office/powerpoint/2010/main" val="840653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PHILOSOPHY</a:t>
            </a:r>
            <a:endParaRPr lang="en-US" dirty="0"/>
          </a:p>
        </p:txBody>
      </p:sp>
      <p:sp>
        <p:nvSpPr>
          <p:cNvPr id="3" name="Content Placeholder 2"/>
          <p:cNvSpPr>
            <a:spLocks noGrp="1"/>
          </p:cNvSpPr>
          <p:nvPr>
            <p:ph idx="1"/>
          </p:nvPr>
        </p:nvSpPr>
        <p:spPr/>
        <p:txBody>
          <a:bodyPr/>
          <a:lstStyle/>
          <a:p>
            <a:r>
              <a:rPr lang="en-US" dirty="0" smtClean="0"/>
              <a:t>What distinguishes </a:t>
            </a:r>
            <a:r>
              <a:rPr lang="en-US" b="1" dirty="0" smtClean="0"/>
              <a:t>philosophical </a:t>
            </a:r>
            <a:r>
              <a:rPr lang="en-US" dirty="0" smtClean="0"/>
              <a:t>activities from other sorts of activities? </a:t>
            </a:r>
          </a:p>
          <a:p>
            <a:r>
              <a:rPr lang="en-US" dirty="0" smtClean="0"/>
              <a:t>To answer that, we might focus on </a:t>
            </a:r>
            <a:r>
              <a:rPr lang="en-US" b="1" dirty="0" smtClean="0"/>
              <a:t>why </a:t>
            </a:r>
            <a:r>
              <a:rPr lang="en-US" dirty="0" smtClean="0"/>
              <a:t>we do philosophy in the first place. What are we trying to accomplish?</a:t>
            </a:r>
          </a:p>
          <a:p>
            <a:r>
              <a:rPr lang="en-US" dirty="0" smtClean="0"/>
              <a:t>Once we have an answer to that question, we will be in a better position to distinguish philosophical activities from non-philosophical activities.</a:t>
            </a:r>
          </a:p>
        </p:txBody>
      </p:sp>
    </p:spTree>
    <p:extLst>
      <p:ext uri="{BB962C8B-B14F-4D97-AF65-F5344CB8AC3E}">
        <p14:creationId xmlns:p14="http://schemas.microsoft.com/office/powerpoint/2010/main" val="296089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PHILOSOPHY </a:t>
            </a:r>
            <a:endParaRPr lang="en-US" dirty="0"/>
          </a:p>
        </p:txBody>
      </p:sp>
      <p:pic>
        <p:nvPicPr>
          <p:cNvPr id="4" name="Picture 3" descr="argu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748" y="1710094"/>
            <a:ext cx="7060504" cy="4809968"/>
          </a:xfrm>
          <a:prstGeom prst="rect">
            <a:avLst/>
          </a:prstGeom>
        </p:spPr>
      </p:pic>
    </p:spTree>
    <p:extLst>
      <p:ext uri="{BB962C8B-B14F-4D97-AF65-F5344CB8AC3E}">
        <p14:creationId xmlns:p14="http://schemas.microsoft.com/office/powerpoint/2010/main" val="5460104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PHILOSOPHY </a:t>
            </a:r>
            <a:endParaRPr lang="en-US" dirty="0"/>
          </a:p>
        </p:txBody>
      </p:sp>
      <p:pic>
        <p:nvPicPr>
          <p:cNvPr id="3" name="Picture 2" descr="ideal-observer-rgb.gif"/>
          <p:cNvPicPr>
            <a:picLocks noChangeAspect="1"/>
          </p:cNvPicPr>
          <p:nvPr/>
        </p:nvPicPr>
        <p:blipFill rotWithShape="1">
          <a:blip r:embed="rId3">
            <a:extLst>
              <a:ext uri="{28A0092B-C50C-407E-A947-70E740481C1C}">
                <a14:useLocalDpi xmlns:a14="http://schemas.microsoft.com/office/drawing/2010/main" val="0"/>
              </a:ext>
            </a:extLst>
          </a:blip>
          <a:srcRect t="28754" r="53347" b="4806"/>
          <a:stretch/>
        </p:blipFill>
        <p:spPr>
          <a:xfrm>
            <a:off x="2975312" y="3141770"/>
            <a:ext cx="2739166" cy="3716230"/>
          </a:xfrm>
          <a:prstGeom prst="rect">
            <a:avLst/>
          </a:prstGeom>
        </p:spPr>
      </p:pic>
      <p:pic>
        <p:nvPicPr>
          <p:cNvPr id="6" name="Picture 5" descr="Untitled-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322" y="1356885"/>
            <a:ext cx="4745356" cy="2038498"/>
          </a:xfrm>
          <a:prstGeom prst="rect">
            <a:avLst/>
          </a:prstGeom>
        </p:spPr>
      </p:pic>
    </p:spTree>
    <p:extLst>
      <p:ext uri="{BB962C8B-B14F-4D97-AF65-F5344CB8AC3E}">
        <p14:creationId xmlns:p14="http://schemas.microsoft.com/office/powerpoint/2010/main" val="5011784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QUIZ 2</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According to Smuts, if you attempt to convince a supremely </a:t>
            </a:r>
            <a:r>
              <a:rPr lang="en-US" dirty="0"/>
              <a:t>patient, rational</a:t>
            </a:r>
            <a:r>
              <a:rPr lang="en-US" dirty="0" smtClean="0"/>
              <a:t>, neutral, contemporary audience of a philosophical position, you’re thereby doing philosophy. </a:t>
            </a:r>
          </a:p>
          <a:p>
            <a:pPr marL="731520" lvl="1" indent="-457200">
              <a:buFont typeface="+mj-lt"/>
              <a:buAutoNum type="alphaUcPeriod"/>
            </a:pPr>
            <a:r>
              <a:rPr lang="en-US" dirty="0" smtClean="0"/>
              <a:t>True</a:t>
            </a:r>
          </a:p>
          <a:p>
            <a:pPr marL="731520" lvl="1" indent="-457200">
              <a:buFont typeface="+mj-lt"/>
              <a:buAutoNum type="alphaUcPeriod"/>
            </a:pPr>
            <a:r>
              <a:rPr lang="en-US" dirty="0" smtClean="0"/>
              <a:t>False</a:t>
            </a:r>
            <a:endParaRPr lang="en-US" dirty="0"/>
          </a:p>
        </p:txBody>
      </p:sp>
    </p:spTree>
    <p:extLst>
      <p:ext uri="{BB962C8B-B14F-4D97-AF65-F5344CB8AC3E}">
        <p14:creationId xmlns:p14="http://schemas.microsoft.com/office/powerpoint/2010/main" val="2957044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PHILOSOPHY</a:t>
            </a:r>
            <a:endParaRPr lang="en-US" dirty="0"/>
          </a:p>
        </p:txBody>
      </p:sp>
      <p:pic>
        <p:nvPicPr>
          <p:cNvPr id="4" name="Picture 3" descr="maxresdefault (1).jpg"/>
          <p:cNvPicPr>
            <a:picLocks noChangeAspect="1"/>
          </p:cNvPicPr>
          <p:nvPr/>
        </p:nvPicPr>
        <p:blipFill rotWithShape="1">
          <a:blip r:embed="rId3">
            <a:extLst>
              <a:ext uri="{28A0092B-C50C-407E-A947-70E740481C1C}">
                <a14:useLocalDpi xmlns:a14="http://schemas.microsoft.com/office/drawing/2010/main" val="0"/>
              </a:ext>
            </a:extLst>
          </a:blip>
          <a:srcRect l="11877" t="12997" r="10758" b="13575"/>
          <a:stretch/>
        </p:blipFill>
        <p:spPr>
          <a:xfrm>
            <a:off x="1034914" y="1858231"/>
            <a:ext cx="7074173" cy="3776809"/>
          </a:xfrm>
          <a:prstGeom prst="rect">
            <a:avLst/>
          </a:prstGeom>
        </p:spPr>
      </p:pic>
      <p:sp>
        <p:nvSpPr>
          <p:cNvPr id="5" name="TextBox 4"/>
          <p:cNvSpPr txBox="1"/>
          <p:nvPr/>
        </p:nvSpPr>
        <p:spPr>
          <a:xfrm>
            <a:off x="1776094" y="5668463"/>
            <a:ext cx="2646288" cy="369332"/>
          </a:xfrm>
          <a:prstGeom prst="rect">
            <a:avLst/>
          </a:prstGeom>
          <a:noFill/>
        </p:spPr>
        <p:txBody>
          <a:bodyPr wrap="square" rtlCol="0">
            <a:spAutoFit/>
          </a:bodyPr>
          <a:lstStyle/>
          <a:p>
            <a:r>
              <a:rPr lang="en-US" b="1" dirty="0" smtClean="0"/>
              <a:t>MORAL NIHILISM </a:t>
            </a:r>
            <a:endParaRPr lang="en-US" b="1" dirty="0"/>
          </a:p>
        </p:txBody>
      </p:sp>
      <p:sp>
        <p:nvSpPr>
          <p:cNvPr id="6" name="TextBox 5"/>
          <p:cNvSpPr txBox="1"/>
          <p:nvPr/>
        </p:nvSpPr>
        <p:spPr>
          <a:xfrm>
            <a:off x="5127032" y="5668463"/>
            <a:ext cx="2646288" cy="646331"/>
          </a:xfrm>
          <a:prstGeom prst="rect">
            <a:avLst/>
          </a:prstGeom>
          <a:noFill/>
        </p:spPr>
        <p:txBody>
          <a:bodyPr wrap="square" rtlCol="0">
            <a:spAutoFit/>
          </a:bodyPr>
          <a:lstStyle/>
          <a:p>
            <a:pPr algn="ctr"/>
            <a:r>
              <a:rPr lang="en-US" b="1" dirty="0" smtClean="0"/>
              <a:t>NON-NATURALIST MORAL REALISM</a:t>
            </a:r>
            <a:endParaRPr lang="en-US" b="1" dirty="0"/>
          </a:p>
        </p:txBody>
      </p:sp>
    </p:spTree>
    <p:extLst>
      <p:ext uri="{BB962C8B-B14F-4D97-AF65-F5344CB8AC3E}">
        <p14:creationId xmlns:p14="http://schemas.microsoft.com/office/powerpoint/2010/main" val="2419018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PHILOSOPHY </a:t>
            </a:r>
            <a:endParaRPr lang="en-US" dirty="0"/>
          </a:p>
        </p:txBody>
      </p:sp>
      <p:sp>
        <p:nvSpPr>
          <p:cNvPr id="3" name="Content Placeholder 2"/>
          <p:cNvSpPr>
            <a:spLocks noGrp="1"/>
          </p:cNvSpPr>
          <p:nvPr>
            <p:ph idx="1"/>
          </p:nvPr>
        </p:nvSpPr>
        <p:spPr/>
        <p:txBody>
          <a:bodyPr/>
          <a:lstStyle/>
          <a:p>
            <a:r>
              <a:rPr lang="en-US" dirty="0" smtClean="0"/>
              <a:t>In doing philosophy, we seek to convince a </a:t>
            </a:r>
            <a:r>
              <a:rPr lang="en-US" b="1" dirty="0"/>
              <a:t>supremely patient</a:t>
            </a:r>
            <a:r>
              <a:rPr lang="en-US" dirty="0"/>
              <a:t>, </a:t>
            </a:r>
            <a:r>
              <a:rPr lang="en-US" b="1" dirty="0"/>
              <a:t>rational</a:t>
            </a:r>
            <a:r>
              <a:rPr lang="en-US" dirty="0" smtClean="0"/>
              <a:t>, </a:t>
            </a:r>
            <a:r>
              <a:rPr lang="en-US" b="1" dirty="0" smtClean="0"/>
              <a:t>neutra</a:t>
            </a:r>
            <a:r>
              <a:rPr lang="en-US" dirty="0" smtClean="0"/>
              <a:t>l, </a:t>
            </a:r>
            <a:r>
              <a:rPr lang="en-US" b="1" dirty="0" smtClean="0"/>
              <a:t>contemporary</a:t>
            </a:r>
            <a:r>
              <a:rPr lang="en-US" dirty="0" smtClean="0"/>
              <a:t> audience that is only responsive to </a:t>
            </a:r>
            <a:r>
              <a:rPr lang="en-US" b="1" dirty="0" smtClean="0"/>
              <a:t>reasons</a:t>
            </a:r>
            <a:r>
              <a:rPr lang="en-US" dirty="0" smtClean="0"/>
              <a:t>.</a:t>
            </a:r>
          </a:p>
          <a:p>
            <a:r>
              <a:rPr lang="en-US" dirty="0" smtClean="0"/>
              <a:t>Our aim is to encourage the formation of </a:t>
            </a:r>
            <a:r>
              <a:rPr lang="en-US" b="1" dirty="0" smtClean="0"/>
              <a:t>rationally justified beliefs</a:t>
            </a:r>
            <a:r>
              <a:rPr lang="en-US" dirty="0" smtClean="0"/>
              <a:t>—not </a:t>
            </a:r>
            <a:r>
              <a:rPr lang="en-US" b="1" dirty="0" smtClean="0"/>
              <a:t>mere opinions</a:t>
            </a:r>
            <a:r>
              <a:rPr lang="en-US" dirty="0" smtClean="0"/>
              <a:t>.</a:t>
            </a:r>
          </a:p>
          <a:p>
            <a:r>
              <a:rPr lang="en-US" dirty="0" smtClean="0"/>
              <a:t>Assuming that we can account for the notion of a </a:t>
            </a:r>
            <a:r>
              <a:rPr lang="en-US" b="1" dirty="0" smtClean="0"/>
              <a:t>philosophical position</a:t>
            </a:r>
            <a:r>
              <a:rPr lang="en-US" dirty="0" smtClean="0"/>
              <a:t>, we can then understand </a:t>
            </a:r>
            <a:r>
              <a:rPr lang="en-US" b="1" dirty="0" smtClean="0"/>
              <a:t>doing innovative philosophy </a:t>
            </a:r>
            <a:r>
              <a:rPr lang="en-US" dirty="0" smtClean="0"/>
              <a:t>as the attempt to persuade by giving a historically novel reason to hold a philosophical position.</a:t>
            </a:r>
          </a:p>
        </p:txBody>
      </p:sp>
    </p:spTree>
    <p:extLst>
      <p:ext uri="{BB962C8B-B14F-4D97-AF65-F5344CB8AC3E}">
        <p14:creationId xmlns:p14="http://schemas.microsoft.com/office/powerpoint/2010/main" val="40309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AS PHILOSOPHY</a:t>
            </a:r>
            <a:endParaRPr lang="en-US" dirty="0"/>
          </a:p>
        </p:txBody>
      </p:sp>
      <p:pic>
        <p:nvPicPr>
          <p:cNvPr id="4" name="Picture 3" descr="maxresdefault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33" y="2112066"/>
            <a:ext cx="5982691" cy="3365264"/>
          </a:xfrm>
          <a:prstGeom prst="rect">
            <a:avLst/>
          </a:prstGeom>
        </p:spPr>
      </p:pic>
      <p:sp>
        <p:nvSpPr>
          <p:cNvPr id="3" name="TextBox 2"/>
          <p:cNvSpPr txBox="1"/>
          <p:nvPr/>
        </p:nvSpPr>
        <p:spPr>
          <a:xfrm>
            <a:off x="153533" y="5477330"/>
            <a:ext cx="5982691" cy="369332"/>
          </a:xfrm>
          <a:prstGeom prst="rect">
            <a:avLst/>
          </a:prstGeom>
          <a:noFill/>
        </p:spPr>
        <p:txBody>
          <a:bodyPr wrap="square" rtlCol="0">
            <a:spAutoFit/>
          </a:bodyPr>
          <a:lstStyle/>
          <a:p>
            <a:pPr algn="ctr"/>
            <a:r>
              <a:rPr lang="en-US" b="1" dirty="0"/>
              <a:t>Judith Jarvis </a:t>
            </a:r>
            <a:r>
              <a:rPr lang="en-US" b="1" dirty="0" smtClean="0"/>
              <a:t>Thomson’s violinist analogy</a:t>
            </a:r>
            <a:endParaRPr lang="en-US" b="1" dirty="0"/>
          </a:p>
        </p:txBody>
      </p:sp>
      <p:pic>
        <p:nvPicPr>
          <p:cNvPr id="5" name="Picture 4" descr="c22ecc3e67ea8154f67093d4afb24071.jpg"/>
          <p:cNvPicPr>
            <a:picLocks noChangeAspect="1"/>
          </p:cNvPicPr>
          <p:nvPr/>
        </p:nvPicPr>
        <p:blipFill rotWithShape="1">
          <a:blip r:embed="rId4">
            <a:extLst>
              <a:ext uri="{28A0092B-C50C-407E-A947-70E740481C1C}">
                <a14:useLocalDpi xmlns:a14="http://schemas.microsoft.com/office/drawing/2010/main" val="0"/>
              </a:ext>
            </a:extLst>
          </a:blip>
          <a:srcRect r="19222"/>
          <a:stretch/>
        </p:blipFill>
        <p:spPr>
          <a:xfrm>
            <a:off x="6136224" y="2112066"/>
            <a:ext cx="2811289" cy="3451889"/>
          </a:xfrm>
          <a:prstGeom prst="rect">
            <a:avLst/>
          </a:prstGeom>
        </p:spPr>
      </p:pic>
    </p:spTree>
    <p:extLst>
      <p:ext uri="{BB962C8B-B14F-4D97-AF65-F5344CB8AC3E}">
        <p14:creationId xmlns:p14="http://schemas.microsoft.com/office/powerpoint/2010/main" val="35167780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AS PHILOSOPHY </a:t>
            </a:r>
            <a:endParaRPr lang="en-US" dirty="0"/>
          </a:p>
        </p:txBody>
      </p:sp>
      <p:sp>
        <p:nvSpPr>
          <p:cNvPr id="3" name="Content Placeholder 2"/>
          <p:cNvSpPr>
            <a:spLocks noGrp="1"/>
          </p:cNvSpPr>
          <p:nvPr>
            <p:ph idx="1"/>
          </p:nvPr>
        </p:nvSpPr>
        <p:spPr/>
        <p:txBody>
          <a:bodyPr/>
          <a:lstStyle/>
          <a:p>
            <a:pPr marL="0" indent="0">
              <a:buNone/>
            </a:pPr>
            <a:r>
              <a:rPr lang="en-US" b="1" dirty="0">
                <a:solidFill>
                  <a:srgbClr val="0000FF"/>
                </a:solidFill>
              </a:rPr>
              <a:t>Argument by analogy:</a:t>
            </a:r>
          </a:p>
          <a:p>
            <a:pPr marL="457200" indent="-457200">
              <a:buFont typeface="Arial" pitchFamily="34" charset="0"/>
              <a:buAutoNum type="arabicParenR"/>
            </a:pPr>
            <a:r>
              <a:rPr lang="en-US" dirty="0"/>
              <a:t>A</a:t>
            </a:r>
            <a:r>
              <a:rPr lang="en-US" i="1" dirty="0"/>
              <a:t> </a:t>
            </a:r>
            <a:r>
              <a:rPr lang="en-US" dirty="0"/>
              <a:t>and B</a:t>
            </a:r>
            <a:r>
              <a:rPr lang="en-US" i="1" dirty="0"/>
              <a:t> </a:t>
            </a:r>
            <a:r>
              <a:rPr lang="en-US" dirty="0"/>
              <a:t>are </a:t>
            </a:r>
            <a:r>
              <a:rPr lang="en-US" dirty="0" smtClean="0"/>
              <a:t>relevantly </a:t>
            </a:r>
            <a:r>
              <a:rPr lang="en-US" dirty="0"/>
              <a:t>similar. </a:t>
            </a:r>
          </a:p>
          <a:p>
            <a:pPr marL="457200" indent="-457200">
              <a:buFont typeface="Arial" pitchFamily="34" charset="0"/>
              <a:buAutoNum type="arabicParenR"/>
            </a:pPr>
            <a:r>
              <a:rPr lang="en-US" dirty="0"/>
              <a:t>Such-and-such is true of A.</a:t>
            </a:r>
          </a:p>
          <a:p>
            <a:pPr marL="457200" indent="-457200">
              <a:buFont typeface="Arial" pitchFamily="34" charset="0"/>
              <a:buAutoNum type="arabicParenR"/>
            </a:pPr>
            <a:r>
              <a:rPr lang="en-US" b="1" dirty="0">
                <a:solidFill>
                  <a:srgbClr val="0000FF"/>
                </a:solidFill>
              </a:rPr>
              <a:t>So: </a:t>
            </a:r>
            <a:r>
              <a:rPr lang="en-US" dirty="0"/>
              <a:t>such-and-such is also true of B.</a:t>
            </a:r>
          </a:p>
          <a:p>
            <a:pPr marL="0" indent="0">
              <a:buNone/>
            </a:pPr>
            <a:endParaRPr lang="en-US" dirty="0"/>
          </a:p>
        </p:txBody>
      </p:sp>
    </p:spTree>
    <p:extLst>
      <p:ext uri="{BB962C8B-B14F-4D97-AF65-F5344CB8AC3E}">
        <p14:creationId xmlns:p14="http://schemas.microsoft.com/office/powerpoint/2010/main" val="22993885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AS PHILOSOPHY</a:t>
            </a:r>
            <a:endParaRPr lang="en-US" dirty="0"/>
          </a:p>
        </p:txBody>
      </p:sp>
      <p:pic>
        <p:nvPicPr>
          <p:cNvPr id="4" name="Picture 3" descr="Nietzsche187a.jpg"/>
          <p:cNvPicPr>
            <a:picLocks noChangeAspect="1"/>
          </p:cNvPicPr>
          <p:nvPr/>
        </p:nvPicPr>
        <p:blipFill rotWithShape="1">
          <a:blip r:embed="rId3" cstate="print">
            <a:extLst>
              <a:ext uri="{28A0092B-C50C-407E-A947-70E740481C1C}">
                <a14:useLocalDpi xmlns:a14="http://schemas.microsoft.com/office/drawing/2010/main" val="0"/>
              </a:ext>
            </a:extLst>
          </a:blip>
          <a:srcRect l="10180" r="5422"/>
          <a:stretch/>
        </p:blipFill>
        <p:spPr>
          <a:xfrm>
            <a:off x="4952338" y="1524000"/>
            <a:ext cx="3091165" cy="4968590"/>
          </a:xfrm>
          <a:prstGeom prst="rect">
            <a:avLst/>
          </a:prstGeom>
        </p:spPr>
      </p:pic>
      <p:pic>
        <p:nvPicPr>
          <p:cNvPr id="5" name="Picture 4" descr="genealogycover-old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921" y="1524000"/>
            <a:ext cx="2940784" cy="4968590"/>
          </a:xfrm>
          <a:prstGeom prst="rect">
            <a:avLst/>
          </a:prstGeom>
        </p:spPr>
      </p:pic>
    </p:spTree>
    <p:extLst>
      <p:ext uri="{BB962C8B-B14F-4D97-AF65-F5344CB8AC3E}">
        <p14:creationId xmlns:p14="http://schemas.microsoft.com/office/powerpoint/2010/main" val="12683000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a:t>
            </a:r>
            <a:endParaRPr lang="en-US" dirty="0"/>
          </a:p>
        </p:txBody>
      </p:sp>
      <p:sp>
        <p:nvSpPr>
          <p:cNvPr id="3" name="Content Placeholder 2"/>
          <p:cNvSpPr>
            <a:spLocks noGrp="1"/>
          </p:cNvSpPr>
          <p:nvPr>
            <p:ph idx="1"/>
          </p:nvPr>
        </p:nvSpPr>
        <p:spPr>
          <a:xfrm>
            <a:off x="457199" y="1600200"/>
            <a:ext cx="5901528" cy="4876800"/>
          </a:xfrm>
        </p:spPr>
        <p:txBody>
          <a:bodyPr>
            <a:normAutofit/>
          </a:bodyPr>
          <a:lstStyle/>
          <a:p>
            <a:r>
              <a:rPr lang="en-US" dirty="0" smtClean="0"/>
              <a:t>“I </a:t>
            </a:r>
            <a:r>
              <a:rPr lang="en-US" dirty="0"/>
              <a:t>do not look to these films </a:t>
            </a:r>
            <a:r>
              <a:rPr lang="en-US" dirty="0" smtClean="0"/>
              <a:t>as </a:t>
            </a:r>
            <a:r>
              <a:rPr lang="en-US" dirty="0"/>
              <a:t>handy or popular illustrations of views and </a:t>
            </a:r>
            <a:r>
              <a:rPr lang="en-US" dirty="0" smtClean="0"/>
              <a:t>arguments </a:t>
            </a:r>
            <a:r>
              <a:rPr lang="en-US" dirty="0"/>
              <a:t>properly developed by philosophers; I see them rather as themselves reflecting on and </a:t>
            </a:r>
            <a:r>
              <a:rPr lang="en-US" dirty="0" smtClean="0"/>
              <a:t>evaluating </a:t>
            </a:r>
            <a:r>
              <a:rPr lang="en-US" dirty="0"/>
              <a:t>such views and arguments, as thinking seriously and systematically about them in </a:t>
            </a:r>
            <a:r>
              <a:rPr lang="en-US" i="1" dirty="0"/>
              <a:t>just the ways </a:t>
            </a:r>
            <a:r>
              <a:rPr lang="en-US" dirty="0"/>
              <a:t>that philosophers do. </a:t>
            </a:r>
            <a:r>
              <a:rPr lang="en-US" b="1" dirty="0"/>
              <a:t>Such films are not philosophy’s raw material, nor a source for its ornamentation; they are philosophical exercises, philosophy in action—film as </a:t>
            </a:r>
            <a:r>
              <a:rPr lang="en-US" b="1" dirty="0" smtClean="0"/>
              <a:t>philosophizing</a:t>
            </a:r>
            <a:r>
              <a:rPr lang="en-US" dirty="0" smtClean="0"/>
              <a:t>” (Mulhall 2001, 2).</a:t>
            </a:r>
            <a:endParaRPr lang="en-US" dirty="0"/>
          </a:p>
        </p:txBody>
      </p:sp>
      <p:pic>
        <p:nvPicPr>
          <p:cNvPr id="4" name="Picture 3" descr="Mulhal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7646" y="1620947"/>
            <a:ext cx="2357234" cy="3142978"/>
          </a:xfrm>
          <a:prstGeom prst="rect">
            <a:avLst/>
          </a:prstGeom>
        </p:spPr>
      </p:pic>
      <p:sp>
        <p:nvSpPr>
          <p:cNvPr id="5" name="TextBox 4"/>
          <p:cNvSpPr txBox="1"/>
          <p:nvPr/>
        </p:nvSpPr>
        <p:spPr>
          <a:xfrm>
            <a:off x="6497646" y="4763925"/>
            <a:ext cx="2357234" cy="369332"/>
          </a:xfrm>
          <a:prstGeom prst="rect">
            <a:avLst/>
          </a:prstGeom>
          <a:noFill/>
        </p:spPr>
        <p:txBody>
          <a:bodyPr wrap="square" rtlCol="0">
            <a:spAutoFit/>
          </a:bodyPr>
          <a:lstStyle/>
          <a:p>
            <a:pPr algn="ctr"/>
            <a:r>
              <a:rPr lang="en-US" dirty="0"/>
              <a:t>Stephen Mulhall</a:t>
            </a:r>
          </a:p>
        </p:txBody>
      </p:sp>
    </p:spTree>
    <p:extLst>
      <p:ext uri="{BB962C8B-B14F-4D97-AF65-F5344CB8AC3E}">
        <p14:creationId xmlns:p14="http://schemas.microsoft.com/office/powerpoint/2010/main" val="36895998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FILM AS PHILOSOPHY</a:t>
            </a:r>
          </a:p>
        </p:txBody>
      </p:sp>
      <p:pic>
        <p:nvPicPr>
          <p:cNvPr id="4" name="Picture 3" descr="is-an-athiest-still-says-bless-you-when-you-sneez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028" y="1671155"/>
            <a:ext cx="4695944" cy="4695944"/>
          </a:xfrm>
          <a:prstGeom prst="rect">
            <a:avLst/>
          </a:prstGeom>
        </p:spPr>
      </p:pic>
    </p:spTree>
    <p:extLst>
      <p:ext uri="{BB962C8B-B14F-4D97-AF65-F5344CB8AC3E}">
        <p14:creationId xmlns:p14="http://schemas.microsoft.com/office/powerpoint/2010/main" val="1155402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AS PHILOSOPHY</a:t>
            </a:r>
            <a:endParaRPr lang="en-US" dirty="0"/>
          </a:p>
        </p:txBody>
      </p:sp>
      <p:sp>
        <p:nvSpPr>
          <p:cNvPr id="3" name="Content Placeholder 2"/>
          <p:cNvSpPr>
            <a:spLocks noGrp="1"/>
          </p:cNvSpPr>
          <p:nvPr>
            <p:ph idx="1"/>
          </p:nvPr>
        </p:nvSpPr>
        <p:spPr>
          <a:xfrm>
            <a:off x="457200" y="1600200"/>
            <a:ext cx="5828964" cy="4876800"/>
          </a:xfrm>
        </p:spPr>
        <p:txBody>
          <a:bodyPr>
            <a:normAutofit/>
          </a:bodyPr>
          <a:lstStyle/>
          <a:p>
            <a:r>
              <a:rPr lang="en-US" dirty="0" smtClean="0"/>
              <a:t>“Step by step, by a process of comparing each new image with the common denotation, power is accumulated behind </a:t>
            </a:r>
            <a:r>
              <a:rPr lang="en-US" b="1" dirty="0" smtClean="0"/>
              <a:t>a process that can be formally identified with that of logical deduction</a:t>
            </a:r>
            <a:r>
              <a:rPr lang="en-US" dirty="0" smtClean="0"/>
              <a:t>. . . . The conventional </a:t>
            </a:r>
            <a:r>
              <a:rPr lang="en-US" i="1" dirty="0" smtClean="0"/>
              <a:t>descriptive </a:t>
            </a:r>
            <a:r>
              <a:rPr lang="en-US" dirty="0" smtClean="0"/>
              <a:t>form for film leads to the formal possibility of a kind of </a:t>
            </a:r>
            <a:r>
              <a:rPr lang="en-US" b="1" dirty="0" smtClean="0"/>
              <a:t>filmic reasoning</a:t>
            </a:r>
            <a:r>
              <a:rPr lang="en-US" dirty="0" smtClean="0"/>
              <a:t>. While the conventional film directs the </a:t>
            </a:r>
            <a:r>
              <a:rPr lang="en-US" i="1" dirty="0" smtClean="0"/>
              <a:t>emotions</a:t>
            </a:r>
            <a:r>
              <a:rPr lang="en-US" dirty="0" smtClean="0"/>
              <a:t>, </a:t>
            </a:r>
            <a:r>
              <a:rPr lang="en-US" b="1" dirty="0" smtClean="0"/>
              <a:t>this suggests an opportunity to encourage and direct the whole </a:t>
            </a:r>
            <a:r>
              <a:rPr lang="en-US" b="1" i="1" dirty="0" smtClean="0"/>
              <a:t>thought process</a:t>
            </a:r>
            <a:r>
              <a:rPr lang="en-US" b="1" dirty="0" smtClean="0"/>
              <a:t>, as well</a:t>
            </a:r>
            <a:r>
              <a:rPr lang="en-US" dirty="0" smtClean="0"/>
              <a:t>” (1997, 62).</a:t>
            </a:r>
            <a:endParaRPr lang="en-US" dirty="0"/>
          </a:p>
        </p:txBody>
      </p:sp>
      <p:pic>
        <p:nvPicPr>
          <p:cNvPr id="4" name="Picture 3" descr="moGmd7N.jpg"/>
          <p:cNvPicPr>
            <a:picLocks noChangeAspect="1"/>
          </p:cNvPicPr>
          <p:nvPr/>
        </p:nvPicPr>
        <p:blipFill rotWithShape="1">
          <a:blip r:embed="rId2">
            <a:extLst>
              <a:ext uri="{28A0092B-C50C-407E-A947-70E740481C1C}">
                <a14:useLocalDpi xmlns:a14="http://schemas.microsoft.com/office/drawing/2010/main" val="0"/>
              </a:ext>
            </a:extLst>
          </a:blip>
          <a:srcRect l="3029" r="34367"/>
          <a:stretch/>
        </p:blipFill>
        <p:spPr>
          <a:xfrm>
            <a:off x="6453005" y="1750866"/>
            <a:ext cx="2449074" cy="3145899"/>
          </a:xfrm>
          <a:prstGeom prst="rect">
            <a:avLst/>
          </a:prstGeom>
        </p:spPr>
      </p:pic>
      <p:sp>
        <p:nvSpPr>
          <p:cNvPr id="5" name="TextBox 4"/>
          <p:cNvSpPr txBox="1"/>
          <p:nvPr/>
        </p:nvSpPr>
        <p:spPr>
          <a:xfrm>
            <a:off x="6453005" y="4896765"/>
            <a:ext cx="2449074" cy="369332"/>
          </a:xfrm>
          <a:prstGeom prst="rect">
            <a:avLst/>
          </a:prstGeom>
          <a:noFill/>
        </p:spPr>
        <p:txBody>
          <a:bodyPr wrap="square" rtlCol="0">
            <a:spAutoFit/>
          </a:bodyPr>
          <a:lstStyle/>
          <a:p>
            <a:pPr algn="ctr"/>
            <a:r>
              <a:rPr lang="en-US" dirty="0"/>
              <a:t>Sergei Eisenstein</a:t>
            </a:r>
          </a:p>
        </p:txBody>
      </p:sp>
    </p:spTree>
    <p:extLst>
      <p:ext uri="{BB962C8B-B14F-4D97-AF65-F5344CB8AC3E}">
        <p14:creationId xmlns:p14="http://schemas.microsoft.com/office/powerpoint/2010/main" val="38590618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AS PHILOSOPHY</a:t>
            </a:r>
            <a:endParaRPr lang="en-US" dirty="0"/>
          </a:p>
        </p:txBody>
      </p:sp>
      <p:sp>
        <p:nvSpPr>
          <p:cNvPr id="3" name="Content Placeholder 2"/>
          <p:cNvSpPr>
            <a:spLocks noGrp="1"/>
          </p:cNvSpPr>
          <p:nvPr>
            <p:ph idx="1"/>
          </p:nvPr>
        </p:nvSpPr>
        <p:spPr>
          <a:xfrm>
            <a:off x="457200" y="1600200"/>
            <a:ext cx="5828964" cy="4876800"/>
          </a:xfrm>
        </p:spPr>
        <p:txBody>
          <a:bodyPr>
            <a:normAutofit/>
          </a:bodyPr>
          <a:lstStyle/>
          <a:p>
            <a:r>
              <a:rPr lang="en-US" dirty="0"/>
              <a:t>“Maintaining the denotation of ‘God,’ the images increasingly disagree with our concept of God, </a:t>
            </a:r>
            <a:r>
              <a:rPr lang="en-US" b="1" dirty="0"/>
              <a:t>inevitably leading to individual conclusions about the true nature of all deities</a:t>
            </a:r>
            <a:r>
              <a:rPr lang="en-US" dirty="0"/>
              <a:t>. In this case, too, </a:t>
            </a:r>
            <a:r>
              <a:rPr lang="en-US" b="1" dirty="0"/>
              <a:t>a chain of images attempted to achieve a purely intellectual resolution</a:t>
            </a:r>
            <a:r>
              <a:rPr lang="en-US" dirty="0"/>
              <a:t>, resulting from a conflict between a preconception and a </a:t>
            </a:r>
            <a:r>
              <a:rPr lang="en-US" i="1" dirty="0"/>
              <a:t>gradual discrediting of it in purposeful steps</a:t>
            </a:r>
            <a:r>
              <a:rPr lang="en-US" dirty="0"/>
              <a:t>” (1997, 61</a:t>
            </a:r>
            <a:r>
              <a:rPr lang="en-US" dirty="0" smtClean="0"/>
              <a:t>).</a:t>
            </a:r>
            <a:endParaRPr lang="en-US" dirty="0"/>
          </a:p>
        </p:txBody>
      </p:sp>
      <p:pic>
        <p:nvPicPr>
          <p:cNvPr id="4" name="Picture 3" descr="moGmd7N.jpg"/>
          <p:cNvPicPr>
            <a:picLocks noChangeAspect="1"/>
          </p:cNvPicPr>
          <p:nvPr/>
        </p:nvPicPr>
        <p:blipFill rotWithShape="1">
          <a:blip r:embed="rId3">
            <a:extLst>
              <a:ext uri="{28A0092B-C50C-407E-A947-70E740481C1C}">
                <a14:useLocalDpi xmlns:a14="http://schemas.microsoft.com/office/drawing/2010/main" val="0"/>
              </a:ext>
            </a:extLst>
          </a:blip>
          <a:srcRect l="3029" r="34367"/>
          <a:stretch/>
        </p:blipFill>
        <p:spPr>
          <a:xfrm>
            <a:off x="6453005" y="1750866"/>
            <a:ext cx="2449074" cy="3145899"/>
          </a:xfrm>
          <a:prstGeom prst="rect">
            <a:avLst/>
          </a:prstGeom>
        </p:spPr>
      </p:pic>
      <p:sp>
        <p:nvSpPr>
          <p:cNvPr id="5" name="TextBox 4"/>
          <p:cNvSpPr txBox="1"/>
          <p:nvPr/>
        </p:nvSpPr>
        <p:spPr>
          <a:xfrm>
            <a:off x="6453005" y="4896765"/>
            <a:ext cx="2449074" cy="369332"/>
          </a:xfrm>
          <a:prstGeom prst="rect">
            <a:avLst/>
          </a:prstGeom>
          <a:noFill/>
        </p:spPr>
        <p:txBody>
          <a:bodyPr wrap="square" rtlCol="0">
            <a:spAutoFit/>
          </a:bodyPr>
          <a:lstStyle/>
          <a:p>
            <a:pPr algn="ctr"/>
            <a:r>
              <a:rPr lang="en-US" dirty="0"/>
              <a:t>Sergei Eisenstein</a:t>
            </a:r>
          </a:p>
        </p:txBody>
      </p:sp>
    </p:spTree>
    <p:extLst>
      <p:ext uri="{BB962C8B-B14F-4D97-AF65-F5344CB8AC3E}">
        <p14:creationId xmlns:p14="http://schemas.microsoft.com/office/powerpoint/2010/main" val="41009803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FILM AS PHILOSOPHY</a:t>
            </a:r>
          </a:p>
        </p:txBody>
      </p:sp>
      <p:sp>
        <p:nvSpPr>
          <p:cNvPr id="3" name="Content Placeholder 2"/>
          <p:cNvSpPr>
            <a:spLocks noGrp="1"/>
          </p:cNvSpPr>
          <p:nvPr>
            <p:ph idx="1"/>
          </p:nvPr>
        </p:nvSpPr>
        <p:spPr>
          <a:xfrm>
            <a:off x="457200" y="1612803"/>
            <a:ext cx="8229600" cy="4876800"/>
          </a:xfrm>
        </p:spPr>
        <p:txBody>
          <a:bodyPr/>
          <a:lstStyle/>
          <a:p>
            <a:pPr marL="0" indent="0">
              <a:buNone/>
            </a:pPr>
            <a:r>
              <a:rPr lang="en-US" b="1" i="1" dirty="0" smtClean="0">
                <a:solidFill>
                  <a:srgbClr val="0000FF"/>
                </a:solidFill>
              </a:rPr>
              <a:t>October’s </a:t>
            </a:r>
            <a:r>
              <a:rPr lang="en-US" b="1" dirty="0" smtClean="0">
                <a:solidFill>
                  <a:srgbClr val="0000FF"/>
                </a:solidFill>
              </a:rPr>
              <a:t>argument by analogy (put into language):</a:t>
            </a:r>
            <a:endParaRPr lang="en-US" b="1" dirty="0">
              <a:solidFill>
                <a:srgbClr val="0000FF"/>
              </a:solidFill>
            </a:endParaRPr>
          </a:p>
          <a:p>
            <a:pPr marL="457200" indent="-457200">
              <a:buFont typeface="Arial" pitchFamily="34" charset="0"/>
              <a:buAutoNum type="arabicParenR"/>
            </a:pPr>
            <a:r>
              <a:rPr lang="en-US" dirty="0" smtClean="0"/>
              <a:t>Christianity is relevantly similar to even the most primitive and crudest of religions—they have the same kind of origin. </a:t>
            </a:r>
          </a:p>
          <a:p>
            <a:pPr marL="457200" indent="-457200">
              <a:buFont typeface="Arial" pitchFamily="34" charset="0"/>
              <a:buAutoNum type="arabicParenR"/>
            </a:pPr>
            <a:r>
              <a:rPr lang="en-US" dirty="0" smtClean="0"/>
              <a:t>Such religions are fundamentally mistaken about reality. </a:t>
            </a:r>
          </a:p>
          <a:p>
            <a:pPr marL="457200" indent="-457200">
              <a:buFont typeface="Arial" pitchFamily="34" charset="0"/>
              <a:buAutoNum type="arabicParenR"/>
            </a:pPr>
            <a:r>
              <a:rPr lang="en-US" b="1" dirty="0" smtClean="0">
                <a:solidFill>
                  <a:srgbClr val="0000FF"/>
                </a:solidFill>
              </a:rPr>
              <a:t>So</a:t>
            </a:r>
            <a:r>
              <a:rPr lang="en-US" b="1" dirty="0">
                <a:solidFill>
                  <a:srgbClr val="0000FF"/>
                </a:solidFill>
              </a:rPr>
              <a:t>: </a:t>
            </a:r>
            <a:r>
              <a:rPr lang="en-US" dirty="0" smtClean="0"/>
              <a:t>Christianity is also fundamentally mistaken about reality. </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324151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Do you agree with Smuts that this example establishes the bold thesis? </a:t>
            </a:r>
          </a:p>
          <a:p>
            <a:pPr marL="731520" lvl="1" indent="-457200">
              <a:buFont typeface="+mj-lt"/>
              <a:buAutoNum type="alphaUcPeriod"/>
            </a:pPr>
            <a:r>
              <a:rPr lang="en-US" dirty="0" smtClean="0"/>
              <a:t>Yes, I agree.</a:t>
            </a:r>
          </a:p>
          <a:p>
            <a:pPr marL="731520" lvl="1" indent="-457200">
              <a:buFont typeface="+mj-lt"/>
              <a:buAutoNum type="alphaUcPeriod"/>
            </a:pPr>
            <a:r>
              <a:rPr lang="en-US" dirty="0" smtClean="0"/>
              <a:t>No, I’m still unconvinced. </a:t>
            </a:r>
            <a:endParaRPr lang="en-US" dirty="0"/>
          </a:p>
        </p:txBody>
      </p:sp>
    </p:spTree>
    <p:extLst>
      <p:ext uri="{BB962C8B-B14F-4D97-AF65-F5344CB8AC3E}">
        <p14:creationId xmlns:p14="http://schemas.microsoft.com/office/powerpoint/2010/main" val="19241764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OBJECTIONS AND RESPONSES</a:t>
            </a:r>
            <a:endParaRPr lang="en-US" dirty="0"/>
          </a:p>
        </p:txBody>
      </p:sp>
      <p:sp>
        <p:nvSpPr>
          <p:cNvPr id="3" name="Content Placeholder 2"/>
          <p:cNvSpPr>
            <a:spLocks noGrp="1"/>
          </p:cNvSpPr>
          <p:nvPr>
            <p:ph idx="1"/>
          </p:nvPr>
        </p:nvSpPr>
        <p:spPr/>
        <p:txBody>
          <a:bodyPr/>
          <a:lstStyle/>
          <a:p>
            <a:r>
              <a:rPr lang="en-US" dirty="0" smtClean="0"/>
              <a:t>First, it might be objected that the contribution is not </a:t>
            </a:r>
            <a:r>
              <a:rPr lang="en-US" b="1" dirty="0" smtClean="0"/>
              <a:t>innovative</a:t>
            </a:r>
            <a:r>
              <a:rPr lang="en-US" dirty="0" smtClean="0"/>
              <a:t>, because it depends on a prior Marxist critique of religion. </a:t>
            </a:r>
          </a:p>
          <a:p>
            <a:r>
              <a:rPr lang="en-US" dirty="0" smtClean="0"/>
              <a:t>In response, we have no reason to think that the film’s argument </a:t>
            </a:r>
            <a:r>
              <a:rPr lang="en-US" b="1" dirty="0" smtClean="0"/>
              <a:t>couldn’t </a:t>
            </a:r>
            <a:r>
              <a:rPr lang="en-US" dirty="0" smtClean="0"/>
              <a:t>be novel. </a:t>
            </a:r>
            <a:endParaRPr lang="en-US" dirty="0"/>
          </a:p>
        </p:txBody>
      </p:sp>
    </p:spTree>
    <p:extLst>
      <p:ext uri="{BB962C8B-B14F-4D97-AF65-F5344CB8AC3E}">
        <p14:creationId xmlns:p14="http://schemas.microsoft.com/office/powerpoint/2010/main" val="660269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OBJECTIONS AND RESPONSES</a:t>
            </a:r>
          </a:p>
        </p:txBody>
      </p:sp>
      <p:sp>
        <p:nvSpPr>
          <p:cNvPr id="3" name="Content Placeholder 2"/>
          <p:cNvSpPr>
            <a:spLocks noGrp="1"/>
          </p:cNvSpPr>
          <p:nvPr>
            <p:ph idx="1"/>
          </p:nvPr>
        </p:nvSpPr>
        <p:spPr/>
        <p:txBody>
          <a:bodyPr/>
          <a:lstStyle/>
          <a:p>
            <a:r>
              <a:rPr lang="en-US" dirty="0" smtClean="0"/>
              <a:t>Second, it might be objected that the contribution is not </a:t>
            </a:r>
            <a:r>
              <a:rPr lang="en-US" b="1" dirty="0" smtClean="0"/>
              <a:t>independent</a:t>
            </a:r>
            <a:r>
              <a:rPr lang="en-US" dirty="0" smtClean="0"/>
              <a:t>—it is merely </a:t>
            </a:r>
            <a:r>
              <a:rPr lang="en-US" b="1" dirty="0" smtClean="0"/>
              <a:t>supplementary </a:t>
            </a:r>
            <a:r>
              <a:rPr lang="en-US" dirty="0" smtClean="0"/>
              <a:t>to a preexisting Marxist critique of religion.</a:t>
            </a:r>
          </a:p>
          <a:p>
            <a:r>
              <a:rPr lang="en-US" dirty="0" smtClean="0"/>
              <a:t>In response, again, we have no reason to think that the film wouldn’t have made any sense had it been made in a culture completely unfamiliar with Marxism. </a:t>
            </a:r>
            <a:endParaRPr lang="en-US" dirty="0"/>
          </a:p>
        </p:txBody>
      </p:sp>
    </p:spTree>
    <p:extLst>
      <p:ext uri="{BB962C8B-B14F-4D97-AF65-F5344CB8AC3E}">
        <p14:creationId xmlns:p14="http://schemas.microsoft.com/office/powerpoint/2010/main" val="3101200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OBJECTIONS AND RESPONSES</a:t>
            </a:r>
          </a:p>
        </p:txBody>
      </p:sp>
      <p:sp>
        <p:nvSpPr>
          <p:cNvPr id="3" name="Content Placeholder 2"/>
          <p:cNvSpPr>
            <a:spLocks noGrp="1"/>
          </p:cNvSpPr>
          <p:nvPr>
            <p:ph idx="1"/>
          </p:nvPr>
        </p:nvSpPr>
        <p:spPr/>
        <p:txBody>
          <a:bodyPr/>
          <a:lstStyle/>
          <a:p>
            <a:r>
              <a:rPr lang="en-US" dirty="0" smtClean="0"/>
              <a:t>Finally, it might be objected that the film is just a series of images—there isn’t an argument to consider until we </a:t>
            </a:r>
            <a:r>
              <a:rPr lang="en-US" b="1" dirty="0" smtClean="0"/>
              <a:t>interpret </a:t>
            </a:r>
            <a:r>
              <a:rPr lang="en-US" dirty="0" smtClean="0"/>
              <a:t>the film. </a:t>
            </a:r>
          </a:p>
          <a:p>
            <a:r>
              <a:rPr lang="en-US" dirty="0" smtClean="0"/>
              <a:t>In response, in order to </a:t>
            </a:r>
            <a:r>
              <a:rPr lang="en-US" b="1" dirty="0" smtClean="0"/>
              <a:t>paraphrase </a:t>
            </a:r>
            <a:r>
              <a:rPr lang="en-US" dirty="0" smtClean="0"/>
              <a:t>the film, there has to be something </a:t>
            </a:r>
            <a:r>
              <a:rPr lang="en-US" b="1" dirty="0" smtClean="0"/>
              <a:t>there </a:t>
            </a:r>
            <a:r>
              <a:rPr lang="en-US" dirty="0" smtClean="0"/>
              <a:t>for the paraphrase to be a paraphrase </a:t>
            </a:r>
            <a:r>
              <a:rPr lang="en-US" b="1" dirty="0" smtClean="0"/>
              <a:t>of </a:t>
            </a:r>
            <a:r>
              <a:rPr lang="en-US" dirty="0" smtClean="0"/>
              <a:t>in the first place. </a:t>
            </a:r>
          </a:p>
          <a:p>
            <a:r>
              <a:rPr lang="en-US" dirty="0" smtClean="0"/>
              <a:t>The argument is </a:t>
            </a:r>
            <a:r>
              <a:rPr lang="en-US" b="1" dirty="0" smtClean="0"/>
              <a:t>in </a:t>
            </a:r>
            <a:r>
              <a:rPr lang="en-US" dirty="0" smtClean="0"/>
              <a:t>the film; our paraphrase merely gave it </a:t>
            </a:r>
            <a:r>
              <a:rPr lang="en-US" b="1" dirty="0" smtClean="0"/>
              <a:t>linguistic shape</a:t>
            </a:r>
            <a:r>
              <a:rPr lang="en-US" dirty="0" smtClean="0"/>
              <a:t>. </a:t>
            </a:r>
            <a:endParaRPr lang="en-US" dirty="0"/>
          </a:p>
        </p:txBody>
      </p:sp>
    </p:spTree>
    <p:extLst>
      <p:ext uri="{BB962C8B-B14F-4D97-AF65-F5344CB8AC3E}">
        <p14:creationId xmlns:p14="http://schemas.microsoft.com/office/powerpoint/2010/main" val="3441207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UPSHOT</a:t>
            </a:r>
            <a:endParaRPr lang="en-US" dirty="0"/>
          </a:p>
        </p:txBody>
      </p:sp>
      <p:sp>
        <p:nvSpPr>
          <p:cNvPr id="3" name="Content Placeholder 2"/>
          <p:cNvSpPr>
            <a:spLocks noGrp="1"/>
          </p:cNvSpPr>
          <p:nvPr>
            <p:ph idx="1"/>
          </p:nvPr>
        </p:nvSpPr>
        <p:spPr/>
        <p:txBody>
          <a:bodyPr/>
          <a:lstStyle/>
          <a:p>
            <a:r>
              <a:rPr lang="en-US" dirty="0" smtClean="0"/>
              <a:t>We have reason to believe that it is possible for a film to provide a historically novel reason to accept a philosophical position—for example, the atheistic view that God doesn’t exist. </a:t>
            </a:r>
          </a:p>
          <a:p>
            <a:r>
              <a:rPr lang="en-US" dirty="0" smtClean="0"/>
              <a:t>We also have reason to believe that film can do this through paradigmatically cinematic means—for example, through montage. </a:t>
            </a:r>
          </a:p>
          <a:p>
            <a:r>
              <a:rPr lang="en-US" b="1" dirty="0" smtClean="0">
                <a:solidFill>
                  <a:srgbClr val="0000FF"/>
                </a:solidFill>
              </a:rPr>
              <a:t>Therefore: </a:t>
            </a:r>
            <a:r>
              <a:rPr lang="en-US" dirty="0" smtClean="0"/>
              <a:t>we have reason to accept the bold thesis. Film can do philosophy in a very robust</a:t>
            </a:r>
            <a:r>
              <a:rPr lang="en-US" b="1" dirty="0" smtClean="0"/>
              <a:t> </a:t>
            </a:r>
            <a:r>
              <a:rPr lang="en-US" dirty="0" smtClean="0"/>
              <a:t>way</a:t>
            </a:r>
            <a:r>
              <a:rPr lang="en-US" dirty="0"/>
              <a:t>.</a:t>
            </a:r>
            <a:endParaRPr lang="en-US" b="1" dirty="0"/>
          </a:p>
        </p:txBody>
      </p:sp>
    </p:spTree>
    <p:extLst>
      <p:ext uri="{BB962C8B-B14F-4D97-AF65-F5344CB8AC3E}">
        <p14:creationId xmlns:p14="http://schemas.microsoft.com/office/powerpoint/2010/main" val="408794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WORSHIP WORTHINESS</a:t>
            </a:r>
            <a:endParaRPr lang="en-US" dirty="0"/>
          </a:p>
        </p:txBody>
      </p:sp>
      <p:pic>
        <p:nvPicPr>
          <p:cNvPr id="4" name="Picture 3" descr="The-Little-People-the-twilight-zone-1065919_1024_76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545" y="1524000"/>
            <a:ext cx="6510911" cy="4883183"/>
          </a:xfrm>
          <a:prstGeom prst="rect">
            <a:avLst/>
          </a:prstGeom>
        </p:spPr>
      </p:pic>
    </p:spTree>
    <p:extLst>
      <p:ext uri="{BB962C8B-B14F-4D97-AF65-F5344CB8AC3E}">
        <p14:creationId xmlns:p14="http://schemas.microsoft.com/office/powerpoint/2010/main" val="11752881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BOLD THESIS </a:t>
            </a:r>
            <a:endParaRPr lang="en-US" dirty="0"/>
          </a:p>
        </p:txBody>
      </p:sp>
      <p:sp>
        <p:nvSpPr>
          <p:cNvPr id="3" name="Content Placeholder 2"/>
          <p:cNvSpPr>
            <a:spLocks noGrp="1"/>
          </p:cNvSpPr>
          <p:nvPr>
            <p:ph idx="1"/>
          </p:nvPr>
        </p:nvSpPr>
        <p:spPr/>
        <p:txBody>
          <a:bodyPr>
            <a:normAutofit/>
          </a:bodyPr>
          <a:lstStyle/>
          <a:p>
            <a:r>
              <a:rPr lang="en-US" dirty="0"/>
              <a:t>“[F]</a:t>
            </a:r>
            <a:r>
              <a:rPr lang="en-US" dirty="0" err="1"/>
              <a:t>ilm</a:t>
            </a:r>
            <a:r>
              <a:rPr lang="en-US" dirty="0"/>
              <a:t> can do philosophy in a more ‘cinematic’ way than merely recording a talk [and can] make original contributions to the field” (Smuts 2009, 409)</a:t>
            </a:r>
            <a:r>
              <a:rPr lang="en-US" dirty="0" smtClean="0"/>
              <a:t>.</a:t>
            </a:r>
          </a:p>
          <a:p>
            <a:r>
              <a:rPr lang="en-US" dirty="0" smtClean="0"/>
              <a:t>“</a:t>
            </a:r>
            <a:r>
              <a:rPr lang="en-US" dirty="0"/>
              <a:t>[F]</a:t>
            </a:r>
            <a:r>
              <a:rPr lang="en-US" dirty="0" err="1"/>
              <a:t>ilms</a:t>
            </a:r>
            <a:r>
              <a:rPr lang="en-US" dirty="0"/>
              <a:t> can make </a:t>
            </a:r>
            <a:r>
              <a:rPr lang="en-US" b="1" dirty="0"/>
              <a:t>innovative, independent </a:t>
            </a:r>
            <a:r>
              <a:rPr lang="en-US" dirty="0"/>
              <a:t>contributions to philosophy </a:t>
            </a:r>
            <a:r>
              <a:rPr lang="en-US" b="1" dirty="0"/>
              <a:t>through means that are exclusive to cinema</a:t>
            </a:r>
            <a:r>
              <a:rPr lang="en-US" dirty="0"/>
              <a:t>” (Smuts 2009, 409). </a:t>
            </a:r>
          </a:p>
          <a:p>
            <a:pPr lvl="1">
              <a:buFontTx/>
              <a:buChar char="-"/>
            </a:pPr>
            <a:endParaRPr lang="en-US" dirty="0" smtClean="0"/>
          </a:p>
          <a:p>
            <a:pPr lvl="1">
              <a:buFontTx/>
              <a:buChar char="-"/>
            </a:pPr>
            <a:endParaRPr lang="en-US" dirty="0" smtClean="0"/>
          </a:p>
          <a:p>
            <a:pPr lvl="1">
              <a:buFontTx/>
              <a:buChar char="-"/>
            </a:pPr>
            <a:endParaRPr lang="en-US" dirty="0" smtClean="0"/>
          </a:p>
          <a:p>
            <a:pPr>
              <a:buFontTx/>
              <a:buChar char="-"/>
            </a:pPr>
            <a:endParaRPr lang="en-US" dirty="0"/>
          </a:p>
          <a:p>
            <a:endParaRPr lang="en-US" dirty="0"/>
          </a:p>
          <a:p>
            <a:endParaRPr lang="en-US" dirty="0"/>
          </a:p>
        </p:txBody>
      </p:sp>
    </p:spTree>
    <p:extLst>
      <p:ext uri="{BB962C8B-B14F-4D97-AF65-F5344CB8AC3E}">
        <p14:creationId xmlns:p14="http://schemas.microsoft.com/office/powerpoint/2010/main" val="3344496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1</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According </a:t>
            </a:r>
            <a:r>
              <a:rPr lang="en-US" dirty="0"/>
              <a:t>to Smuts, films can make contributions to philosophy that </a:t>
            </a:r>
            <a:r>
              <a:rPr lang="en-US" dirty="0" smtClean="0"/>
              <a:t>are impossible to make </a:t>
            </a:r>
            <a:r>
              <a:rPr lang="en-US" dirty="0"/>
              <a:t>through other media (e.g</a:t>
            </a:r>
            <a:r>
              <a:rPr lang="en-US" dirty="0" smtClean="0"/>
              <a:t>., literature)</a:t>
            </a:r>
            <a:r>
              <a:rPr lang="en-US" dirty="0"/>
              <a:t>. </a:t>
            </a:r>
            <a:endParaRPr lang="en-US" dirty="0" smtClean="0"/>
          </a:p>
          <a:p>
            <a:pPr marL="731520" lvl="1" indent="-457200">
              <a:buFont typeface="+mj-lt"/>
              <a:buAutoNum type="alphaUcPeriod"/>
            </a:pPr>
            <a:r>
              <a:rPr lang="en-US" dirty="0" smtClean="0"/>
              <a:t>True </a:t>
            </a:r>
          </a:p>
          <a:p>
            <a:pPr marL="731520" lvl="1" indent="-457200">
              <a:buFont typeface="+mj-lt"/>
              <a:buAutoNum type="alphaUcPeriod"/>
            </a:pPr>
            <a:r>
              <a:rPr lang="en-US" dirty="0" smtClean="0"/>
              <a:t>False</a:t>
            </a:r>
            <a:endParaRPr lang="en-US" dirty="0"/>
          </a:p>
        </p:txBody>
      </p:sp>
    </p:spTree>
    <p:extLst>
      <p:ext uri="{BB962C8B-B14F-4D97-AF65-F5344CB8AC3E}">
        <p14:creationId xmlns:p14="http://schemas.microsoft.com/office/powerpoint/2010/main" val="1980193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ARTISTIC CRITERION</a:t>
            </a:r>
            <a:endParaRPr lang="en-US" dirty="0"/>
          </a:p>
        </p:txBody>
      </p:sp>
      <p:sp>
        <p:nvSpPr>
          <p:cNvPr id="3" name="Content Placeholder 2"/>
          <p:cNvSpPr>
            <a:spLocks noGrp="1"/>
          </p:cNvSpPr>
          <p:nvPr>
            <p:ph idx="1"/>
          </p:nvPr>
        </p:nvSpPr>
        <p:spPr/>
        <p:txBody>
          <a:bodyPr/>
          <a:lstStyle/>
          <a:p>
            <a:pPr lvl="0"/>
            <a:r>
              <a:rPr lang="en-US" b="1" dirty="0" smtClean="0">
                <a:solidFill>
                  <a:srgbClr val="0000FF"/>
                </a:solidFill>
              </a:rPr>
              <a:t>The </a:t>
            </a:r>
            <a:r>
              <a:rPr lang="en-US" b="1" dirty="0">
                <a:solidFill>
                  <a:srgbClr val="0000FF"/>
                </a:solidFill>
              </a:rPr>
              <a:t>artistic criterion: </a:t>
            </a:r>
            <a:r>
              <a:rPr lang="en-US" dirty="0"/>
              <a:t>film can contribute to philosophy by “means exclusive to cinema.</a:t>
            </a:r>
            <a:r>
              <a:rPr lang="en-US" dirty="0" smtClean="0"/>
              <a:t>”</a:t>
            </a:r>
          </a:p>
          <a:p>
            <a:r>
              <a:rPr lang="en-US" dirty="0" smtClean="0"/>
              <a:t>This criterion is meant to distinguish </a:t>
            </a:r>
            <a:r>
              <a:rPr lang="en-US" b="1" dirty="0" smtClean="0"/>
              <a:t>genuinely philosophical </a:t>
            </a:r>
            <a:r>
              <a:rPr lang="en-US" dirty="0" smtClean="0"/>
              <a:t>films from </a:t>
            </a:r>
            <a:r>
              <a:rPr lang="en-US" b="1" dirty="0" smtClean="0"/>
              <a:t>mere recordings </a:t>
            </a:r>
            <a:r>
              <a:rPr lang="en-US" dirty="0" smtClean="0"/>
              <a:t>of philosophical presentations, debates, or arguments. </a:t>
            </a:r>
          </a:p>
          <a:p>
            <a:r>
              <a:rPr lang="en-US" dirty="0" smtClean="0"/>
              <a:t>But how should we understand the requirement that a contribution be “exclusive to cinema”?</a:t>
            </a:r>
            <a:endParaRPr lang="en-US" dirty="0"/>
          </a:p>
          <a:p>
            <a:pPr lvl="1">
              <a:buFontTx/>
              <a:buChar char="-"/>
            </a:pPr>
            <a:r>
              <a:rPr lang="en-US" b="1" dirty="0" smtClean="0">
                <a:solidFill>
                  <a:srgbClr val="0000FF"/>
                </a:solidFill>
              </a:rPr>
              <a:t>Super bold thesis:</a:t>
            </a:r>
            <a:r>
              <a:rPr lang="en-US" b="1" dirty="0" smtClean="0"/>
              <a:t> </a:t>
            </a:r>
            <a:r>
              <a:rPr lang="en-US" dirty="0" smtClean="0"/>
              <a:t>the contribution</a:t>
            </a:r>
            <a:r>
              <a:rPr lang="en-US" b="1" dirty="0" smtClean="0"/>
              <a:t> can only be made </a:t>
            </a:r>
            <a:r>
              <a:rPr lang="en-US" dirty="0" smtClean="0"/>
              <a:t>through cinema. </a:t>
            </a:r>
          </a:p>
          <a:p>
            <a:pPr lvl="1">
              <a:buFontTx/>
              <a:buChar char="-"/>
            </a:pPr>
            <a:r>
              <a:rPr lang="en-US" b="1" dirty="0" smtClean="0">
                <a:solidFill>
                  <a:srgbClr val="0000FF"/>
                </a:solidFill>
              </a:rPr>
              <a:t>Merely </a:t>
            </a:r>
            <a:r>
              <a:rPr lang="en-US" b="1" dirty="0">
                <a:solidFill>
                  <a:srgbClr val="0000FF"/>
                </a:solidFill>
              </a:rPr>
              <a:t>bold </a:t>
            </a:r>
            <a:r>
              <a:rPr lang="en-US" b="1" dirty="0" smtClean="0">
                <a:solidFill>
                  <a:srgbClr val="0000FF"/>
                </a:solidFill>
              </a:rPr>
              <a:t>thesis:</a:t>
            </a:r>
            <a:r>
              <a:rPr lang="en-US" b="1" dirty="0" smtClean="0"/>
              <a:t> </a:t>
            </a:r>
            <a:r>
              <a:rPr lang="en-US" dirty="0" smtClean="0"/>
              <a:t>the contribution is made </a:t>
            </a:r>
            <a:r>
              <a:rPr lang="en-US" b="1" dirty="0" smtClean="0"/>
              <a:t>by way of </a:t>
            </a:r>
            <a:r>
              <a:rPr lang="en-US" dirty="0" smtClean="0"/>
              <a:t>paradigmatic cinematic means.</a:t>
            </a:r>
            <a:endParaRPr lang="en-US" dirty="0"/>
          </a:p>
        </p:txBody>
      </p:sp>
    </p:spTree>
    <p:extLst>
      <p:ext uri="{BB962C8B-B14F-4D97-AF65-F5344CB8AC3E}">
        <p14:creationId xmlns:p14="http://schemas.microsoft.com/office/powerpoint/2010/main" val="2253856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EPISTEMIC CRITERION</a:t>
            </a:r>
            <a:endParaRPr lang="en-US" dirty="0"/>
          </a:p>
        </p:txBody>
      </p:sp>
      <p:sp>
        <p:nvSpPr>
          <p:cNvPr id="3" name="Content Placeholder 2"/>
          <p:cNvSpPr>
            <a:spLocks noGrp="1"/>
          </p:cNvSpPr>
          <p:nvPr>
            <p:ph idx="1"/>
          </p:nvPr>
        </p:nvSpPr>
        <p:spPr>
          <a:xfrm>
            <a:off x="457200" y="1600200"/>
            <a:ext cx="5691712" cy="4876800"/>
          </a:xfrm>
        </p:spPr>
        <p:txBody>
          <a:bodyPr>
            <a:normAutofit fontScale="92500" lnSpcReduction="20000"/>
          </a:bodyPr>
          <a:lstStyle/>
          <a:p>
            <a:pPr lvl="0"/>
            <a:r>
              <a:rPr lang="en-US" b="1" dirty="0" smtClean="0">
                <a:solidFill>
                  <a:srgbClr val="0000FF"/>
                </a:solidFill>
              </a:rPr>
              <a:t>The epistemic criterion: </a:t>
            </a:r>
            <a:r>
              <a:rPr lang="en-US" dirty="0" smtClean="0"/>
              <a:t>film can make independent, innovative contributions to philosophy. </a:t>
            </a:r>
          </a:p>
          <a:p>
            <a:r>
              <a:rPr lang="en-US" dirty="0"/>
              <a:t>The </a:t>
            </a:r>
            <a:r>
              <a:rPr lang="en-US" b="1" dirty="0"/>
              <a:t>independent component</a:t>
            </a:r>
            <a:r>
              <a:rPr lang="en-US" dirty="0"/>
              <a:t> is meant to rule out films that are merely </a:t>
            </a:r>
            <a:r>
              <a:rPr lang="en-US" b="1" dirty="0"/>
              <a:t>supplementary </a:t>
            </a:r>
            <a:r>
              <a:rPr lang="en-US" dirty="0"/>
              <a:t>to some preexisting philosophical context. </a:t>
            </a:r>
            <a:endParaRPr lang="en-US" dirty="0" smtClean="0"/>
          </a:p>
          <a:p>
            <a:r>
              <a:rPr lang="en-US" dirty="0" smtClean="0"/>
              <a:t>The </a:t>
            </a:r>
            <a:r>
              <a:rPr lang="en-US" b="1" dirty="0" smtClean="0"/>
              <a:t>innovative component </a:t>
            </a:r>
            <a:r>
              <a:rPr lang="en-US" dirty="0" smtClean="0"/>
              <a:t>is meant to distinguish films that </a:t>
            </a:r>
            <a:r>
              <a:rPr lang="en-US" b="1" dirty="0" smtClean="0"/>
              <a:t>merely illustrate </a:t>
            </a:r>
            <a:r>
              <a:rPr lang="en-US" dirty="0" smtClean="0"/>
              <a:t>a preexisting philosophical concept from those that </a:t>
            </a:r>
            <a:r>
              <a:rPr lang="en-US" b="1" dirty="0" smtClean="0"/>
              <a:t>present new ideas</a:t>
            </a:r>
            <a:r>
              <a:rPr lang="en-US" dirty="0" smtClean="0"/>
              <a:t>. </a:t>
            </a:r>
          </a:p>
          <a:p>
            <a:r>
              <a:rPr lang="en-US" dirty="0" smtClean="0"/>
              <a:t>The innovative component does not </a:t>
            </a:r>
            <a:r>
              <a:rPr lang="en-US" b="1" dirty="0" smtClean="0"/>
              <a:t>require</a:t>
            </a:r>
            <a:r>
              <a:rPr lang="en-US" dirty="0" smtClean="0"/>
              <a:t> that films present new philosophical ideas in order for cinema to be a philosophical medium—only that they be </a:t>
            </a:r>
            <a:r>
              <a:rPr lang="en-US" b="1" dirty="0" smtClean="0"/>
              <a:t>capable</a:t>
            </a:r>
            <a:r>
              <a:rPr lang="en-US" dirty="0" smtClean="0"/>
              <a:t> of doing so in principle.</a:t>
            </a:r>
          </a:p>
        </p:txBody>
      </p:sp>
      <p:pic>
        <p:nvPicPr>
          <p:cNvPr id="4" name="Picture 3" descr="matrix_ver1_xl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967" y="1600200"/>
            <a:ext cx="2670463" cy="3693251"/>
          </a:xfrm>
          <a:prstGeom prst="rect">
            <a:avLst/>
          </a:prstGeom>
        </p:spPr>
      </p:pic>
    </p:spTree>
    <p:extLst>
      <p:ext uri="{BB962C8B-B14F-4D97-AF65-F5344CB8AC3E}">
        <p14:creationId xmlns:p14="http://schemas.microsoft.com/office/powerpoint/2010/main" val="4012899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BOLD THESIS REVISITED</a:t>
            </a:r>
            <a:endParaRPr lang="en-US" dirty="0"/>
          </a:p>
        </p:txBody>
      </p:sp>
      <p:sp>
        <p:nvSpPr>
          <p:cNvPr id="3" name="Content Placeholder 2"/>
          <p:cNvSpPr>
            <a:spLocks noGrp="1"/>
          </p:cNvSpPr>
          <p:nvPr>
            <p:ph idx="1"/>
          </p:nvPr>
        </p:nvSpPr>
        <p:spPr/>
        <p:txBody>
          <a:bodyPr/>
          <a:lstStyle/>
          <a:p>
            <a:r>
              <a:rPr lang="en-US" b="1" dirty="0">
                <a:solidFill>
                  <a:srgbClr val="0000FF"/>
                </a:solidFill>
              </a:rPr>
              <a:t>The bold thesis: </a:t>
            </a:r>
            <a:r>
              <a:rPr lang="en-US" dirty="0" smtClean="0"/>
              <a:t>“films </a:t>
            </a:r>
            <a:r>
              <a:rPr lang="en-US" dirty="0"/>
              <a:t>can make innovative, </a:t>
            </a:r>
            <a:r>
              <a:rPr lang="en-US" dirty="0" smtClean="0"/>
              <a:t>independent </a:t>
            </a:r>
            <a:r>
              <a:rPr lang="en-US" dirty="0"/>
              <a:t>contributions to philosophy through </a:t>
            </a:r>
            <a:r>
              <a:rPr lang="en-US" dirty="0" smtClean="0"/>
              <a:t>paradigmatic </a:t>
            </a:r>
            <a:r>
              <a:rPr lang="en-US" dirty="0"/>
              <a:t>cinematic </a:t>
            </a:r>
            <a:r>
              <a:rPr lang="en-US" dirty="0" smtClean="0"/>
              <a:t>means” (Smuts 2009, 411).</a:t>
            </a:r>
          </a:p>
        </p:txBody>
      </p:sp>
    </p:spTree>
    <p:extLst>
      <p:ext uri="{BB962C8B-B14F-4D97-AF65-F5344CB8AC3E}">
        <p14:creationId xmlns:p14="http://schemas.microsoft.com/office/powerpoint/2010/main" val="11812999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OF PARAPHRASE</a:t>
            </a:r>
            <a:endParaRPr lang="en-US" dirty="0"/>
          </a:p>
        </p:txBody>
      </p:sp>
      <p:sp>
        <p:nvSpPr>
          <p:cNvPr id="3" name="Content Placeholder 2"/>
          <p:cNvSpPr>
            <a:spLocks noGrp="1"/>
          </p:cNvSpPr>
          <p:nvPr>
            <p:ph idx="1"/>
          </p:nvPr>
        </p:nvSpPr>
        <p:spPr>
          <a:xfrm>
            <a:off x="457199" y="1600200"/>
            <a:ext cx="5741840" cy="4876800"/>
          </a:xfrm>
        </p:spPr>
        <p:txBody>
          <a:bodyPr/>
          <a:lstStyle/>
          <a:p>
            <a:pPr marL="457200" indent="-457200">
              <a:buFont typeface="+mj-lt"/>
              <a:buAutoNum type="arabicParenR"/>
            </a:pPr>
            <a:r>
              <a:rPr lang="en-US" dirty="0" smtClean="0"/>
              <a:t>If it is claimed that a film makes a philosophical contribution, then either we can say what the contribution is, or we can’t. </a:t>
            </a:r>
          </a:p>
          <a:p>
            <a:pPr marL="457200" indent="-457200">
              <a:buFont typeface="+mj-lt"/>
              <a:buAutoNum type="arabicParenR"/>
            </a:pPr>
            <a:r>
              <a:rPr lang="en-US" dirty="0" smtClean="0"/>
              <a:t>If we can’t, then we have no reason to accept the claim. </a:t>
            </a:r>
          </a:p>
          <a:p>
            <a:pPr marL="457200" indent="-457200">
              <a:buFont typeface="+mj-lt"/>
              <a:buAutoNum type="arabicParenR"/>
            </a:pPr>
            <a:r>
              <a:rPr lang="en-US" dirty="0" smtClean="0"/>
              <a:t>If we can, then we need a reason to think that the contribution is not wholly dependent on the linguistic medium. </a:t>
            </a:r>
            <a:endParaRPr lang="en-US" dirty="0"/>
          </a:p>
        </p:txBody>
      </p:sp>
      <p:pic>
        <p:nvPicPr>
          <p:cNvPr id="4" name="Picture 3" descr="maxresdefault.jpg"/>
          <p:cNvPicPr>
            <a:picLocks noChangeAspect="1"/>
          </p:cNvPicPr>
          <p:nvPr/>
        </p:nvPicPr>
        <p:blipFill rotWithShape="1">
          <a:blip r:embed="rId3">
            <a:extLst>
              <a:ext uri="{28A0092B-C50C-407E-A947-70E740481C1C}">
                <a14:useLocalDpi xmlns:a14="http://schemas.microsoft.com/office/drawing/2010/main" val="0"/>
              </a:ext>
            </a:extLst>
          </a:blip>
          <a:srcRect l="23208" r="22886"/>
          <a:stretch/>
        </p:blipFill>
        <p:spPr>
          <a:xfrm>
            <a:off x="6332711" y="1600200"/>
            <a:ext cx="2506350" cy="2615338"/>
          </a:xfrm>
          <a:prstGeom prst="rect">
            <a:avLst/>
          </a:prstGeom>
        </p:spPr>
      </p:pic>
      <p:sp>
        <p:nvSpPr>
          <p:cNvPr id="5" name="TextBox 4"/>
          <p:cNvSpPr txBox="1"/>
          <p:nvPr/>
        </p:nvSpPr>
        <p:spPr>
          <a:xfrm>
            <a:off x="6332711" y="4215538"/>
            <a:ext cx="2506350" cy="369332"/>
          </a:xfrm>
          <a:prstGeom prst="rect">
            <a:avLst/>
          </a:prstGeom>
          <a:noFill/>
        </p:spPr>
        <p:txBody>
          <a:bodyPr wrap="square" rtlCol="0">
            <a:spAutoFit/>
          </a:bodyPr>
          <a:lstStyle/>
          <a:p>
            <a:pPr algn="ctr"/>
            <a:r>
              <a:rPr lang="en-US" dirty="0"/>
              <a:t>Paisley </a:t>
            </a:r>
            <a:r>
              <a:rPr lang="en-US" dirty="0" smtClean="0"/>
              <a:t>Livingston</a:t>
            </a:r>
            <a:endParaRPr lang="en-US" dirty="0"/>
          </a:p>
        </p:txBody>
      </p:sp>
    </p:spTree>
    <p:extLst>
      <p:ext uri="{BB962C8B-B14F-4D97-AF65-F5344CB8AC3E}">
        <p14:creationId xmlns:p14="http://schemas.microsoft.com/office/powerpoint/2010/main" val="3354193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Do you find the problem of paraphrase compelling?</a:t>
            </a:r>
          </a:p>
          <a:p>
            <a:pPr marL="731520" lvl="1" indent="-457200">
              <a:buFont typeface="+mj-lt"/>
              <a:buAutoNum type="alphaUcPeriod"/>
            </a:pPr>
            <a:r>
              <a:rPr lang="en-US" dirty="0" smtClean="0"/>
              <a:t>Yes, I think it is a serious problem for the bold thesis.</a:t>
            </a:r>
          </a:p>
          <a:p>
            <a:pPr marL="731520" lvl="1" indent="-457200">
              <a:buFont typeface="+mj-lt"/>
              <a:buAutoNum type="alphaUcPeriod"/>
            </a:pPr>
            <a:r>
              <a:rPr lang="en-US" dirty="0" smtClean="0"/>
              <a:t>No, I don’t find it compelling.  </a:t>
            </a:r>
            <a:endParaRPr lang="en-US" dirty="0"/>
          </a:p>
        </p:txBody>
      </p:sp>
    </p:spTree>
    <p:extLst>
      <p:ext uri="{BB962C8B-B14F-4D97-AF65-F5344CB8AC3E}">
        <p14:creationId xmlns:p14="http://schemas.microsoft.com/office/powerpoint/2010/main" val="396220774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15527</TotalTime>
  <Words>2318</Words>
  <Application>Microsoft Macintosh PowerPoint</Application>
  <PresentationFormat>On-screen Show (4:3)</PresentationFormat>
  <Paragraphs>148</Paragraphs>
  <Slides>29</Slides>
  <Notes>15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Clarity</vt:lpstr>
      <vt:lpstr>THE QUESTION</vt:lpstr>
      <vt:lpstr>THE QUESTION</vt:lpstr>
      <vt:lpstr>THE BOLD THESIS </vt:lpstr>
      <vt:lpstr>QUIZ 1</vt:lpstr>
      <vt:lpstr>THE ARTISTIC CRITERION</vt:lpstr>
      <vt:lpstr>THE EPISTEMIC CRITERION</vt:lpstr>
      <vt:lpstr>THE BOLD THESIS REVISITED</vt:lpstr>
      <vt:lpstr>THE PROBLEM OF PARAPHRASE</vt:lpstr>
      <vt:lpstr>POLL</vt:lpstr>
      <vt:lpstr>SMUT’S STRATEGY </vt:lpstr>
      <vt:lpstr>DOING PHILOSOPHY</vt:lpstr>
      <vt:lpstr>DOING PHILOSOPHY </vt:lpstr>
      <vt:lpstr>DOING PHILOSOPHY </vt:lpstr>
      <vt:lpstr>QUIZ 2</vt:lpstr>
      <vt:lpstr>DOING PHILOSOPHY</vt:lpstr>
      <vt:lpstr>DOING PHILOSOPHY </vt:lpstr>
      <vt:lpstr>FILM AS PHILOSOPHY</vt:lpstr>
      <vt:lpstr>FILM AS PHILOSOPHY </vt:lpstr>
      <vt:lpstr>FILM AS PHILOSOPHY</vt:lpstr>
      <vt:lpstr>FILM AS PHILOSOPHY</vt:lpstr>
      <vt:lpstr>FILM AS PHILOSOPHY</vt:lpstr>
      <vt:lpstr>FILM AS PHILOSOPHY</vt:lpstr>
      <vt:lpstr>FILM AS PHILOSOPHY</vt:lpstr>
      <vt:lpstr>POLL </vt:lpstr>
      <vt:lpstr>OBJECTIONS AND RESPONSES</vt:lpstr>
      <vt:lpstr>OBJECTIONS AND RESPONSES</vt:lpstr>
      <vt:lpstr>OBJECTIONS AND RESPONSES</vt:lpstr>
      <vt:lpstr>UPSHOT</vt:lpstr>
      <vt:lpstr>WORSHIP WORTHINESS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Bleson</dc:creator>
  <cp:lastModifiedBy>Zach Bleson</cp:lastModifiedBy>
  <cp:revision>1449</cp:revision>
  <dcterms:created xsi:type="dcterms:W3CDTF">2016-04-06T08:49:02Z</dcterms:created>
  <dcterms:modified xsi:type="dcterms:W3CDTF">2019-10-13T07:53:08Z</dcterms:modified>
</cp:coreProperties>
</file>