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p4" ContentType="video/unknown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0" r:id="rId1"/>
  </p:sldMasterIdLst>
  <p:notesMasterIdLst>
    <p:notesMasterId r:id="rId30"/>
  </p:notesMasterIdLst>
  <p:sldIdLst>
    <p:sldId id="1038" r:id="rId2"/>
    <p:sldId id="1499" r:id="rId3"/>
    <p:sldId id="1505" r:id="rId4"/>
    <p:sldId id="1506" r:id="rId5"/>
    <p:sldId id="1504" r:id="rId6"/>
    <p:sldId id="1477" r:id="rId7"/>
    <p:sldId id="1486" r:id="rId8"/>
    <p:sldId id="1473" r:id="rId9"/>
    <p:sldId id="1479" r:id="rId10"/>
    <p:sldId id="1484" r:id="rId11"/>
    <p:sldId id="1482" r:id="rId12"/>
    <p:sldId id="1483" r:id="rId13"/>
    <p:sldId id="1485" r:id="rId14"/>
    <p:sldId id="1480" r:id="rId15"/>
    <p:sldId id="1478" r:id="rId16"/>
    <p:sldId id="1488" r:id="rId17"/>
    <p:sldId id="1498" r:id="rId18"/>
    <p:sldId id="1489" r:id="rId19"/>
    <p:sldId id="1491" r:id="rId20"/>
    <p:sldId id="1497" r:id="rId21"/>
    <p:sldId id="1495" r:id="rId22"/>
    <p:sldId id="1496" r:id="rId23"/>
    <p:sldId id="1501" r:id="rId24"/>
    <p:sldId id="1508" r:id="rId25"/>
    <p:sldId id="1493" r:id="rId26"/>
    <p:sldId id="1500" r:id="rId27"/>
    <p:sldId id="1503" r:id="rId28"/>
    <p:sldId id="1507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D9CCD"/>
    <a:srgbClr val="B7C8F0"/>
    <a:srgbClr val="000000"/>
    <a:srgbClr val="00BA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790" autoAdjust="0"/>
    <p:restoredTop sz="64056" autoAdjust="0"/>
  </p:normalViewPr>
  <p:slideViewPr>
    <p:cSldViewPr snapToGrid="0" snapToObjects="1">
      <p:cViewPr>
        <p:scale>
          <a:sx n="85" d="100"/>
          <a:sy n="85" d="100"/>
        </p:scale>
        <p:origin x="-392" y="-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notesMaster" Target="notesMasters/notesMaster1.xml"/><Relationship Id="rId31" Type="http://schemas.openxmlformats.org/officeDocument/2006/relationships/printerSettings" Target="printerSettings/printerSettings1.bin"/><Relationship Id="rId32" Type="http://schemas.openxmlformats.org/officeDocument/2006/relationships/presProps" Target="pres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viewProps" Target="viewProps.xml"/><Relationship Id="rId34" Type="http://schemas.openxmlformats.org/officeDocument/2006/relationships/theme" Target="theme/theme1.xml"/><Relationship Id="rId3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025C21-09F6-8747-A488-1AA892EEEB6D}" type="datetimeFigureOut">
              <a:rPr lang="en-US" smtClean="0"/>
              <a:t>10/11/19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50A182-F080-BA40-A1F2-AB9B5BAA0E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4236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lang="en-US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50A182-F080-BA40-A1F2-AB9B5BAA0E5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9644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dirty="0" smtClean="0"/>
              <a:t>https://</a:t>
            </a:r>
            <a:r>
              <a:rPr lang="en-US" dirty="0" err="1" smtClean="0"/>
              <a:t>www.youtube.com</a:t>
            </a:r>
            <a:r>
              <a:rPr lang="en-US" dirty="0" smtClean="0"/>
              <a:t>/</a:t>
            </a:r>
            <a:r>
              <a:rPr lang="en-US" dirty="0" err="1" smtClean="0"/>
              <a:t>watch?v</a:t>
            </a:r>
            <a:r>
              <a:rPr lang="en-US" dirty="0" smtClean="0"/>
              <a:t>=</a:t>
            </a:r>
            <a:r>
              <a:rPr lang="en-US" dirty="0" err="1" smtClean="0"/>
              <a:t>AMTMtWHclKo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50A182-F080-BA40-A1F2-AB9B5BAA0E5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8619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dirty="0" smtClean="0"/>
              <a:t>50m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50A182-F080-BA40-A1F2-AB9B5BAA0E5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2920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dirty="0" smtClean="0"/>
              <a:t>Properties</a:t>
            </a:r>
            <a:r>
              <a:rPr lang="en-US" baseline="0" dirty="0" smtClean="0"/>
              <a:t> are expressed by meaningful </a:t>
            </a:r>
            <a:r>
              <a:rPr lang="en-US" baseline="0" dirty="0" smtClean="0"/>
              <a:t>predicates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50A182-F080-BA40-A1F2-AB9B5BAA0E5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4263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dirty="0" smtClean="0"/>
              <a:t>Properties</a:t>
            </a:r>
            <a:r>
              <a:rPr lang="en-US" baseline="0" dirty="0" smtClean="0"/>
              <a:t> are expressed by meaningful predicates.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50A182-F080-BA40-A1F2-AB9B5BAA0E5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4263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50A182-F080-BA40-A1F2-AB9B5BAA0E5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8054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432C8-69A7-458B-9684-2BFA64B31948}" type="datetime2">
              <a:rPr lang="en-US" smtClean="0"/>
              <a:t>Friday, October 11, 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057FC-95B6-4D89-AFDA-ABA33EE921E5}" type="datetime2">
              <a:rPr lang="en-US" smtClean="0"/>
              <a:t>Friday, October 11, 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549AC-EB31-477F-92A9-B1988E232878}" type="datetime2">
              <a:rPr lang="en-US" smtClean="0"/>
              <a:t>Friday, October 11, 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6A3A3-94A6-4E5B-AF39-173ACA3E61CC}" type="datetime2">
              <a:rPr lang="en-US" smtClean="0"/>
              <a:t>Friday, October 11, 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3D019-A32C-4EAD-B8E6-DBDA699692FD}" type="datetime2">
              <a:rPr lang="en-US" smtClean="0"/>
              <a:t>Friday, October 11, 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BA98F-560C-4997-81C4-81D4D9187EAB}" type="datetime2">
              <a:rPr lang="en-US" smtClean="0"/>
              <a:t>Friday, October 11, 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972B2-CA5C-437D-87D0-8081271A9E4B}" type="datetime2">
              <a:rPr lang="en-US" smtClean="0"/>
              <a:t>Friday, October 11, 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D4847-11EF-4466-A8AD-85CDB7B49118}" type="datetime2">
              <a:rPr lang="en-US" smtClean="0"/>
              <a:t>Friday, October 11, 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8457A-3AB9-4880-8A0C-9F8524491207}" type="datetime2">
              <a:rPr lang="en-US" smtClean="0"/>
              <a:t>Friday, October 11, 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976D3-5B7F-4300-ABED-C91F1B2AE209}" type="datetime2">
              <a:rPr lang="en-US" smtClean="0"/>
              <a:t>Friday, October 11, 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C1E59-17DD-41CE-97CA-624A472382D4}" type="datetime2">
              <a:rPr lang="en-US" smtClean="0"/>
              <a:t>Friday, October 11, 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A80CB818-7379-467D-8E76-EF9D9074A26C}" type="datetime2">
              <a:rPr lang="en-US" smtClean="0"/>
              <a:t>Friday, October 11, 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0CFEC368-1D7A-4F81-ABF6-AE0E36BAF64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2.xml"/><Relationship Id="rId5" Type="http://schemas.openxmlformats.org/officeDocument/2006/relationships/image" Target="../media/image11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5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5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xmachina_cut.jpg"/>
          <p:cNvPicPr>
            <a:picLocks noChangeAspect="1"/>
          </p:cNvPicPr>
          <p:nvPr/>
        </p:nvPicPr>
        <p:blipFill>
          <a:blip r:embed="rId3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1064" y="-183827"/>
            <a:ext cx="10362027" cy="704182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4162" y="1371600"/>
            <a:ext cx="8271481" cy="1927225"/>
          </a:xfrm>
        </p:spPr>
        <p:txBody>
          <a:bodyPr/>
          <a:lstStyle/>
          <a:p>
            <a:r>
              <a:rPr lang="en-US" sz="3200" dirty="0" smtClean="0"/>
              <a:t>THE ETHICS OF ARTIFICIAL INTELLIGENCE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4163" y="3503603"/>
            <a:ext cx="6400800" cy="1752600"/>
          </a:xfrm>
        </p:spPr>
        <p:txBody>
          <a:bodyPr/>
          <a:lstStyle/>
          <a:p>
            <a:r>
              <a:rPr lang="en-US" dirty="0" smtClean="0"/>
              <a:t>PHL 304</a:t>
            </a:r>
          </a:p>
          <a:p>
            <a:r>
              <a:rPr lang="en-US" dirty="0" smtClean="0"/>
              <a:t>Fall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1222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902"/>
    </mc:Choice>
    <mc:Fallback xmlns="">
      <p:transition xmlns:p14="http://schemas.microsoft.com/office/powerpoint/2010/main" advTm="902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DUALISM</a:t>
            </a:r>
            <a:endParaRPr lang="en-US" dirty="0"/>
          </a:p>
        </p:txBody>
      </p:sp>
      <p:pic>
        <p:nvPicPr>
          <p:cNvPr id="5" name="PHILOSOPHY - Mind Mind-Body Dualism [HD]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344399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3912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DUALISM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>
                <a:solidFill>
                  <a:srgbClr val="0000FF"/>
                </a:solidFill>
              </a:rPr>
              <a:t>Property dualism </a:t>
            </a:r>
            <a:r>
              <a:rPr lang="en-US" dirty="0"/>
              <a:t>is the view that all </a:t>
            </a:r>
            <a:r>
              <a:rPr lang="en-US" b="1" dirty="0"/>
              <a:t>substances </a:t>
            </a:r>
            <a:r>
              <a:rPr lang="en-US" dirty="0"/>
              <a:t>are material, but there are two radically different kinds of </a:t>
            </a:r>
            <a:r>
              <a:rPr lang="en-US" b="1" dirty="0"/>
              <a:t>properties</a:t>
            </a:r>
            <a:r>
              <a:rPr lang="en-US" dirty="0"/>
              <a:t>: </a:t>
            </a:r>
            <a:r>
              <a:rPr lang="en-US" b="1" dirty="0"/>
              <a:t>physical </a:t>
            </a:r>
            <a:r>
              <a:rPr lang="en-US" dirty="0"/>
              <a:t>properties and </a:t>
            </a:r>
            <a:r>
              <a:rPr lang="en-US" b="1" dirty="0"/>
              <a:t>nonphysical </a:t>
            </a:r>
            <a:r>
              <a:rPr lang="en-US" dirty="0" smtClean="0"/>
              <a:t>properties.</a:t>
            </a:r>
          </a:p>
          <a:p>
            <a:r>
              <a:rPr lang="en-US" b="1" dirty="0"/>
              <a:t>Minds </a:t>
            </a:r>
            <a:r>
              <a:rPr lang="en-US" dirty="0"/>
              <a:t>are </a:t>
            </a:r>
            <a:r>
              <a:rPr lang="en-US" b="1" dirty="0" smtClean="0"/>
              <a:t>nonphysical states </a:t>
            </a:r>
            <a:r>
              <a:rPr lang="en-US" dirty="0" smtClean="0"/>
              <a:t>of </a:t>
            </a:r>
            <a:r>
              <a:rPr lang="en-US" b="1" dirty="0" smtClean="0"/>
              <a:t>material things </a:t>
            </a:r>
            <a:r>
              <a:rPr lang="en-US" dirty="0" smtClean="0"/>
              <a:t>(such as brains or organisms).</a:t>
            </a:r>
          </a:p>
          <a:p>
            <a:r>
              <a:rPr lang="en-US" dirty="0" smtClean="0"/>
              <a:t>Neurological states and mental states are connected, </a:t>
            </a:r>
            <a:r>
              <a:rPr lang="en-US" dirty="0"/>
              <a:t>but in principle, they can come apart.</a:t>
            </a:r>
          </a:p>
          <a:p>
            <a:endParaRPr lang="en-US" dirty="0" smtClean="0"/>
          </a:p>
          <a:p>
            <a:endParaRPr lang="en-US" dirty="0"/>
          </a:p>
          <a:p>
            <a:endParaRPr lang="en-US" b="1" dirty="0" smtClean="0">
              <a:solidFill>
                <a:srgbClr val="0000FF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23460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DUALISM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nature of water is </a:t>
            </a:r>
            <a:r>
              <a:rPr lang="en-US" b="1" dirty="0" smtClean="0"/>
              <a:t>exhausted </a:t>
            </a:r>
            <a:r>
              <a:rPr lang="en-US" dirty="0" smtClean="0"/>
              <a:t>by its chemical composition.</a:t>
            </a:r>
          </a:p>
          <a:p>
            <a:r>
              <a:rPr lang="en-US" dirty="0" smtClean="0"/>
              <a:t>There is </a:t>
            </a:r>
            <a:r>
              <a:rPr lang="en-US" b="1" dirty="0" smtClean="0"/>
              <a:t>nothing more </a:t>
            </a:r>
            <a:r>
              <a:rPr lang="en-US" dirty="0" smtClean="0"/>
              <a:t>to being water than being appropriately composed of H</a:t>
            </a:r>
            <a:r>
              <a:rPr lang="en-US" baseline="-25000" dirty="0" smtClean="0"/>
              <a:t>2</a:t>
            </a:r>
            <a:r>
              <a:rPr lang="en-US" dirty="0" smtClean="0"/>
              <a:t>O molecules.</a:t>
            </a:r>
          </a:p>
          <a:p>
            <a:r>
              <a:rPr lang="en-US" dirty="0" smtClean="0"/>
              <a:t>If dualism is true, the nature of the mind is </a:t>
            </a:r>
            <a:r>
              <a:rPr lang="en-US" b="1" dirty="0" smtClean="0"/>
              <a:t>not </a:t>
            </a:r>
            <a:r>
              <a:rPr lang="en-US" dirty="0" smtClean="0"/>
              <a:t>exhausted by, say, neurology.</a:t>
            </a:r>
            <a:endParaRPr lang="en-US" dirty="0"/>
          </a:p>
          <a:p>
            <a:r>
              <a:rPr lang="en-US" dirty="0" smtClean="0"/>
              <a:t>There is </a:t>
            </a:r>
            <a:r>
              <a:rPr lang="en-US" b="1" dirty="0" smtClean="0"/>
              <a:t>something more </a:t>
            </a:r>
            <a:r>
              <a:rPr lang="en-US" dirty="0" smtClean="0"/>
              <a:t>to being in pain, say, than simply being in a certain neural state.</a:t>
            </a:r>
          </a:p>
          <a:p>
            <a:r>
              <a:rPr lang="en-US" dirty="0" smtClean="0"/>
              <a:t>Science (as we currently understand it) cannot tell us everything there is to know about the mind.</a:t>
            </a:r>
          </a:p>
        </p:txBody>
      </p:sp>
    </p:spTree>
    <p:extLst>
      <p:ext uri="{BB962C8B-B14F-4D97-AF65-F5344CB8AC3E}">
        <p14:creationId xmlns:p14="http://schemas.microsoft.com/office/powerpoint/2010/main" val="14315648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KNOWLEDGE ARGUMENT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Clip from </a:t>
            </a:r>
            <a:r>
              <a:rPr lang="en-US" i="1" dirty="0" smtClean="0"/>
              <a:t>Ex Machina </a:t>
            </a:r>
            <a:r>
              <a:rPr lang="en-US" dirty="0" smtClean="0"/>
              <a:t>(2014)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67911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KNOWLEDGE ARGUMENT</a:t>
            </a:r>
            <a:endParaRPr lang="en-US" dirty="0"/>
          </a:p>
        </p:txBody>
      </p:sp>
      <p:pic>
        <p:nvPicPr>
          <p:cNvPr id="5" name="Picture 4" descr="mary_colour_scientis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954420"/>
            <a:ext cx="2826802" cy="4025932"/>
          </a:xfrm>
          <a:prstGeom prst="rect">
            <a:avLst/>
          </a:prstGeom>
        </p:spPr>
      </p:pic>
      <p:pic>
        <p:nvPicPr>
          <p:cNvPr id="6" name="Picture 5" descr="jackson-1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3" r="14734"/>
          <a:stretch/>
        </p:blipFill>
        <p:spPr>
          <a:xfrm>
            <a:off x="3757263" y="1954420"/>
            <a:ext cx="5055957" cy="402593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757263" y="5980352"/>
            <a:ext cx="50559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Frank Jackson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12325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KNOWLEDGE ARGUMENT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arenR"/>
            </a:pPr>
            <a:r>
              <a:rPr lang="en-US" dirty="0" smtClean="0"/>
              <a:t>Mary knows </a:t>
            </a:r>
            <a:r>
              <a:rPr lang="en-US" dirty="0"/>
              <a:t>all the physical facts pertaining to color </a:t>
            </a:r>
            <a:r>
              <a:rPr lang="en-US" dirty="0" smtClean="0"/>
              <a:t>vision inside her room.</a:t>
            </a:r>
          </a:p>
          <a:p>
            <a:pPr marL="457200" indent="-457200">
              <a:buFont typeface="+mj-lt"/>
              <a:buAutoNum type="arabicParenR"/>
            </a:pPr>
            <a:r>
              <a:rPr lang="en-US" dirty="0" smtClean="0"/>
              <a:t>When Mary leaves her room and sees something red for the first time, she comes to know something new.</a:t>
            </a:r>
          </a:p>
          <a:p>
            <a:pPr marL="457200" indent="-457200">
              <a:buFont typeface="+mj-lt"/>
              <a:buAutoNum type="arabicParenR"/>
            </a:pPr>
            <a:r>
              <a:rPr lang="en-US" b="1" dirty="0" smtClean="0">
                <a:solidFill>
                  <a:srgbClr val="0000FF"/>
                </a:solidFill>
              </a:rPr>
              <a:t>So: </a:t>
            </a:r>
            <a:r>
              <a:rPr lang="en-US" dirty="0" smtClean="0"/>
              <a:t>Mary comes to know a nonphysical fact.</a:t>
            </a:r>
            <a:endParaRPr lang="en-US" dirty="0"/>
          </a:p>
          <a:p>
            <a:pPr marL="457200" indent="-457200">
              <a:buFont typeface="+mj-lt"/>
              <a:buAutoNum type="arabicParenR"/>
            </a:pPr>
            <a:r>
              <a:rPr lang="en-US" b="1" dirty="0">
                <a:solidFill>
                  <a:srgbClr val="0000FF"/>
                </a:solidFill>
              </a:rPr>
              <a:t>So: </a:t>
            </a:r>
            <a:r>
              <a:rPr lang="en-US" dirty="0" smtClean="0"/>
              <a:t>at least some of the facts concerning color experience are nonphysical.</a:t>
            </a:r>
          </a:p>
        </p:txBody>
      </p:sp>
    </p:spTree>
    <p:extLst>
      <p:ext uri="{BB962C8B-B14F-4D97-AF65-F5344CB8AC3E}">
        <p14:creationId xmlns:p14="http://schemas.microsoft.com/office/powerpoint/2010/main" val="40405278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CAUSAL EXCLUSION WORRY</a:t>
            </a:r>
            <a:endParaRPr lang="en-US" dirty="0"/>
          </a:p>
        </p:txBody>
      </p:sp>
      <p:pic>
        <p:nvPicPr>
          <p:cNvPr id="4" name="Picture 3" descr="002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292" y="1365743"/>
            <a:ext cx="6951416" cy="5213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6696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MIND</a:t>
            </a:r>
            <a:r>
              <a:rPr lang="mr-IN" dirty="0" smtClean="0"/>
              <a:t>–</a:t>
            </a:r>
            <a:r>
              <a:rPr lang="en-US" dirty="0" smtClean="0"/>
              <a:t>BRAIN IDENTITY THEORY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b="1" dirty="0" smtClean="0">
                <a:solidFill>
                  <a:srgbClr val="0000FF"/>
                </a:solidFill>
              </a:rPr>
              <a:t>mind</a:t>
            </a:r>
            <a:r>
              <a:rPr lang="mr-IN" b="1" dirty="0" smtClean="0">
                <a:solidFill>
                  <a:srgbClr val="0000FF"/>
                </a:solidFill>
              </a:rPr>
              <a:t>–</a:t>
            </a:r>
            <a:r>
              <a:rPr lang="en-US" b="1" dirty="0" smtClean="0">
                <a:solidFill>
                  <a:srgbClr val="0000FF"/>
                </a:solidFill>
              </a:rPr>
              <a:t>brain identity theory </a:t>
            </a:r>
            <a:r>
              <a:rPr lang="en-US" dirty="0" smtClean="0"/>
              <a:t>is the view that </a:t>
            </a:r>
            <a:r>
              <a:rPr lang="en-US" b="1" dirty="0" smtClean="0"/>
              <a:t>mental </a:t>
            </a:r>
            <a:r>
              <a:rPr lang="en-US" dirty="0" smtClean="0"/>
              <a:t>states are </a:t>
            </a:r>
            <a:r>
              <a:rPr lang="en-US" b="1" dirty="0" smtClean="0"/>
              <a:t>identical </a:t>
            </a:r>
            <a:r>
              <a:rPr lang="en-US" dirty="0" smtClean="0"/>
              <a:t>to </a:t>
            </a:r>
            <a:r>
              <a:rPr lang="en-US" b="1" dirty="0" smtClean="0"/>
              <a:t>neural</a:t>
            </a:r>
            <a:r>
              <a:rPr lang="en-US" dirty="0" smtClean="0"/>
              <a:t> states.</a:t>
            </a:r>
          </a:p>
          <a:p>
            <a:r>
              <a:rPr lang="en-US" dirty="0" smtClean="0"/>
              <a:t>Don’t confuse this view with property dualism: </a:t>
            </a:r>
            <a:r>
              <a:rPr lang="en-US" b="1" dirty="0" smtClean="0"/>
              <a:t>correlation </a:t>
            </a:r>
            <a:r>
              <a:rPr lang="en-US" dirty="0" smtClean="0"/>
              <a:t>doesn’t entail </a:t>
            </a:r>
            <a:r>
              <a:rPr lang="en-US" b="1" dirty="0" smtClean="0"/>
              <a:t>identity</a:t>
            </a:r>
            <a:r>
              <a:rPr lang="en-US" dirty="0" smtClean="0"/>
              <a:t>!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71788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</a:t>
            </a:r>
            <a:r>
              <a:rPr lang="en-US" dirty="0" smtClean="0"/>
              <a:t>MIND</a:t>
            </a:r>
            <a:r>
              <a:rPr lang="mr-IN" dirty="0"/>
              <a:t>–</a:t>
            </a:r>
            <a:r>
              <a:rPr lang="en-US" dirty="0" smtClean="0"/>
              <a:t>BRAIN </a:t>
            </a:r>
            <a:r>
              <a:rPr lang="en-US" dirty="0"/>
              <a:t>IDENTITY THEORY</a:t>
            </a:r>
          </a:p>
        </p:txBody>
      </p:sp>
      <p:pic>
        <p:nvPicPr>
          <p:cNvPr id="17" name="Content Placeholder 3" descr="what-do-you-know-about-the-human-brain-517310368-oct-18-2012-1-600x40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01945" y="4102044"/>
            <a:ext cx="3940110" cy="233488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358168" y="1983756"/>
            <a:ext cx="44276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pain </a:t>
            </a:r>
            <a:r>
              <a:rPr lang="en-US" sz="3600" b="1" dirty="0" smtClean="0"/>
              <a:t>= c-fiber firing</a:t>
            </a:r>
            <a:endParaRPr lang="en-US" sz="3600" b="1" dirty="0">
              <a:solidFill>
                <a:srgbClr val="FF0000"/>
              </a:solidFill>
            </a:endParaRPr>
          </a:p>
        </p:txBody>
      </p:sp>
      <p:cxnSp>
        <p:nvCxnSpPr>
          <p:cNvPr id="14" name="Straight Arrow Connector 13"/>
          <p:cNvCxnSpPr>
            <a:stCxn id="17" idx="0"/>
          </p:cNvCxnSpPr>
          <p:nvPr/>
        </p:nvCxnSpPr>
        <p:spPr>
          <a:xfrm flipV="1">
            <a:off x="4572000" y="2663024"/>
            <a:ext cx="0" cy="143902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61598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MIND</a:t>
            </a:r>
            <a:r>
              <a:rPr lang="mr-IN" dirty="0"/>
              <a:t>–</a:t>
            </a:r>
            <a:r>
              <a:rPr lang="en-US" dirty="0" smtClean="0"/>
              <a:t>BRAIN IDENTITY THEORY</a:t>
            </a:r>
            <a:endParaRPr lang="en-US" dirty="0"/>
          </a:p>
        </p:txBody>
      </p:sp>
      <p:pic>
        <p:nvPicPr>
          <p:cNvPr id="4" name="Picture 3" descr="19-octopus.w710.h473.2x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8516" y="2909784"/>
            <a:ext cx="5426968" cy="3615431"/>
          </a:xfrm>
          <a:prstGeom prst="rect">
            <a:avLst/>
          </a:prstGeom>
        </p:spPr>
      </p:pic>
      <p:sp>
        <p:nvSpPr>
          <p:cNvPr id="3" name="Cloud Callout 2"/>
          <p:cNvSpPr/>
          <p:nvPr/>
        </p:nvSpPr>
        <p:spPr>
          <a:xfrm>
            <a:off x="5065058" y="1374588"/>
            <a:ext cx="3810001" cy="1957294"/>
          </a:xfrm>
          <a:prstGeom prst="cloudCallout">
            <a:avLst>
              <a:gd name="adj1" fmla="val -52083"/>
              <a:gd name="adj2" fmla="val 6402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smtClean="0"/>
              <a:t>I feel nothing!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17691325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ARTIFICIAL INTELLIGENCE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potential to create intelligent machines raises a number of difficult ethical issues.</a:t>
            </a:r>
          </a:p>
          <a:p>
            <a:r>
              <a:rPr lang="en-US" dirty="0" smtClean="0"/>
              <a:t>But is artificial intelligence (AI) even </a:t>
            </a:r>
            <a:r>
              <a:rPr lang="en-US" b="1" dirty="0" smtClean="0"/>
              <a:t>possible</a:t>
            </a:r>
            <a:r>
              <a:rPr lang="en-US" dirty="0" smtClean="0"/>
              <a:t>?</a:t>
            </a:r>
            <a:endParaRPr lang="en-US" dirty="0"/>
          </a:p>
          <a:p>
            <a:r>
              <a:rPr lang="en-US" dirty="0" smtClean="0"/>
              <a:t>It depends!</a:t>
            </a:r>
          </a:p>
        </p:txBody>
      </p:sp>
    </p:spTree>
    <p:extLst>
      <p:ext uri="{BB962C8B-B14F-4D97-AF65-F5344CB8AC3E}">
        <p14:creationId xmlns:p14="http://schemas.microsoft.com/office/powerpoint/2010/main" val="8115209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FUNCTIONALISM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00FF"/>
                </a:solidFill>
              </a:rPr>
              <a:t>Functionalism </a:t>
            </a:r>
            <a:r>
              <a:rPr lang="en-US" dirty="0" smtClean="0"/>
              <a:t>is the view that </a:t>
            </a:r>
            <a:r>
              <a:rPr lang="en-US" b="1" dirty="0" smtClean="0"/>
              <a:t>mental </a:t>
            </a:r>
            <a:r>
              <a:rPr lang="en-US" dirty="0" smtClean="0"/>
              <a:t>states are identical to </a:t>
            </a:r>
            <a:r>
              <a:rPr lang="en-US" b="1" dirty="0" smtClean="0"/>
              <a:t>functional </a:t>
            </a:r>
            <a:r>
              <a:rPr lang="en-US" dirty="0" smtClean="0"/>
              <a:t>states, which can be exhaustively defined in terms of relations to other states together with sensory inputs and behavioral outputs.</a:t>
            </a:r>
          </a:p>
          <a:p>
            <a:r>
              <a:rPr lang="en-US" dirty="0" smtClean="0"/>
              <a:t>All that matters to the mind is not the matter that it is composed of but rather the functions that are implemented by that matter.</a:t>
            </a:r>
          </a:p>
          <a:p>
            <a:r>
              <a:rPr lang="en-US" dirty="0" smtClean="0"/>
              <a:t>The human mind is a kind of </a:t>
            </a:r>
            <a:r>
              <a:rPr lang="en-US" b="1" dirty="0" smtClean="0"/>
              <a:t>computer program </a:t>
            </a:r>
            <a:r>
              <a:rPr lang="en-US" dirty="0" smtClean="0"/>
              <a:t>implemented by </a:t>
            </a:r>
            <a:r>
              <a:rPr lang="en-US" b="1" dirty="0" smtClean="0"/>
              <a:t>neural hardware</a:t>
            </a:r>
            <a:r>
              <a:rPr lang="en-US" dirty="0" smtClean="0"/>
              <a:t>; human beings are basically </a:t>
            </a:r>
            <a:r>
              <a:rPr lang="en-US" b="1" dirty="0" smtClean="0"/>
              <a:t>meat machines</a:t>
            </a:r>
            <a:r>
              <a:rPr lang="en-US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881774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FUNCTIONALISM</a:t>
            </a:r>
            <a:endParaRPr lang="en-US" dirty="0"/>
          </a:p>
        </p:txBody>
      </p:sp>
      <p:pic>
        <p:nvPicPr>
          <p:cNvPr id="5" name="Picture 4" descr="32699_03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65" r="18786"/>
          <a:stretch/>
        </p:blipFill>
        <p:spPr>
          <a:xfrm>
            <a:off x="5946589" y="1419412"/>
            <a:ext cx="3197411" cy="5169647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8899131"/>
              </p:ext>
            </p:extLst>
          </p:nvPr>
        </p:nvGraphicFramePr>
        <p:xfrm>
          <a:off x="457200" y="1585576"/>
          <a:ext cx="5489388" cy="48540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9796"/>
                <a:gridCol w="1829796"/>
                <a:gridCol w="1829796"/>
              </a:tblGrid>
              <a:tr h="43949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INPUT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STATE ANN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STATE BOB</a:t>
                      </a:r>
                      <a:endParaRPr lang="en-US" dirty="0"/>
                    </a:p>
                  </a:txBody>
                  <a:tcPr/>
                </a:tc>
              </a:tr>
              <a:tr h="1471527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0.50¢ </a:t>
                      </a:r>
                      <a:r>
                        <a:rPr lang="en-US" dirty="0" smtClean="0">
                          <a:sym typeface="Wingdings"/>
                        </a:rPr>
                        <a:t>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No output</a:t>
                      </a:r>
                    </a:p>
                    <a:p>
                      <a:pPr algn="ctr"/>
                      <a:r>
                        <a:rPr lang="en-US" dirty="0" smtClean="0"/>
                        <a:t>Go to BOB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Emit coke can</a:t>
                      </a:r>
                    </a:p>
                    <a:p>
                      <a:pPr algn="ctr"/>
                      <a:r>
                        <a:rPr lang="en-US" dirty="0" smtClean="0"/>
                        <a:t>Go</a:t>
                      </a:r>
                      <a:r>
                        <a:rPr lang="en-US" baseline="0" dirty="0" smtClean="0"/>
                        <a:t> back to ANN</a:t>
                      </a:r>
                      <a:endParaRPr lang="en-US" dirty="0"/>
                    </a:p>
                  </a:txBody>
                  <a:tcPr/>
                </a:tc>
              </a:tr>
              <a:tr h="147152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$1.00 </a:t>
                      </a:r>
                      <a:r>
                        <a:rPr lang="en-US" dirty="0" smtClean="0">
                          <a:sym typeface="Wingdings"/>
                        </a:rPr>
                        <a:t></a:t>
                      </a:r>
                      <a:endParaRPr lang="en-US" dirty="0" smtClean="0"/>
                    </a:p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Emit</a:t>
                      </a:r>
                      <a:r>
                        <a:rPr lang="en-US" baseline="0" dirty="0" smtClean="0"/>
                        <a:t> coke can</a:t>
                      </a:r>
                    </a:p>
                    <a:p>
                      <a:pPr algn="ctr"/>
                      <a:r>
                        <a:rPr lang="en-US" baseline="0" dirty="0" smtClean="0"/>
                        <a:t>Stay in ANN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Emit</a:t>
                      </a:r>
                      <a:r>
                        <a:rPr lang="en-US" baseline="0" dirty="0" smtClean="0"/>
                        <a:t> coke can</a:t>
                      </a:r>
                    </a:p>
                    <a:p>
                      <a:pPr algn="ctr"/>
                      <a:r>
                        <a:rPr lang="en-US" baseline="0" dirty="0" smtClean="0"/>
                        <a:t>Emit </a:t>
                      </a:r>
                      <a:r>
                        <a:rPr lang="en-US" dirty="0" smtClean="0"/>
                        <a:t>0.50¢ </a:t>
                      </a:r>
                    </a:p>
                    <a:p>
                      <a:pPr algn="ctr"/>
                      <a:r>
                        <a:rPr lang="en-US" dirty="0" smtClean="0"/>
                        <a:t>Go back to ANN</a:t>
                      </a:r>
                      <a:endParaRPr lang="en-US" dirty="0"/>
                    </a:p>
                  </a:txBody>
                  <a:tcPr/>
                </a:tc>
              </a:tr>
              <a:tr h="1471527">
                <a:tc>
                  <a:txBody>
                    <a:bodyPr/>
                    <a:lstStyle/>
                    <a:p>
                      <a:pPr algn="ctr"/>
                      <a:r>
                        <a:rPr lang="mr-IN" dirty="0" smtClean="0"/>
                        <a:t>…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mr-IN" dirty="0" smtClean="0"/>
                        <a:t>…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mr-IN" dirty="0" smtClean="0"/>
                        <a:t>…</a:t>
                      </a:r>
                      <a:endParaRPr lang="en-US" dirty="0"/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752994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FUNCTIONALISM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600200"/>
            <a:ext cx="5698565" cy="4876800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dirty="0" smtClean="0"/>
              <a:t>x’s being a coke machine </a:t>
            </a:r>
            <a:r>
              <a:rPr lang="en-US" dirty="0"/>
              <a:t>in state ANN </a:t>
            </a:r>
            <a:r>
              <a:rPr lang="en-US" dirty="0" smtClean="0"/>
              <a:t>= x’s having </a:t>
            </a:r>
            <a:r>
              <a:rPr lang="en-US" dirty="0"/>
              <a:t>two internal states such that: </a:t>
            </a:r>
            <a:endParaRPr lang="en-US" dirty="0" smtClean="0"/>
          </a:p>
          <a:p>
            <a:pPr marL="457200" indent="-457200">
              <a:buFont typeface="+mj-lt"/>
              <a:buAutoNum type="alphaLcParenR"/>
            </a:pPr>
            <a:r>
              <a:rPr lang="en-US" dirty="0" smtClean="0"/>
              <a:t>If </a:t>
            </a:r>
            <a:r>
              <a:rPr lang="en-US" dirty="0"/>
              <a:t>0.50¢ is inputted and x is in the first state, then x is caused to go into the second state; </a:t>
            </a:r>
            <a:endParaRPr lang="en-US" dirty="0" smtClean="0"/>
          </a:p>
          <a:p>
            <a:pPr marL="457200" indent="-457200">
              <a:buFont typeface="+mj-lt"/>
              <a:buAutoNum type="alphaLcParenR"/>
            </a:pPr>
            <a:r>
              <a:rPr lang="en-US" dirty="0" smtClean="0"/>
              <a:t>If </a:t>
            </a:r>
            <a:r>
              <a:rPr lang="en-US" dirty="0"/>
              <a:t>0.50¢ is inputted and x is in the second state, then x is caused to emit a coke can and </a:t>
            </a:r>
            <a:r>
              <a:rPr lang="en-US" dirty="0" smtClean="0"/>
              <a:t>go </a:t>
            </a:r>
            <a:r>
              <a:rPr lang="en-US" dirty="0"/>
              <a:t>back into the first </a:t>
            </a:r>
            <a:r>
              <a:rPr lang="en-US" dirty="0" smtClean="0"/>
              <a:t>state;</a:t>
            </a:r>
            <a:endParaRPr lang="en-US" dirty="0"/>
          </a:p>
          <a:p>
            <a:pPr marL="457200" indent="-457200">
              <a:buFont typeface="+mj-lt"/>
              <a:buAutoNum type="alphaLcParenR"/>
            </a:pPr>
            <a:r>
              <a:rPr lang="en-US" dirty="0" smtClean="0"/>
              <a:t>If </a:t>
            </a:r>
            <a:r>
              <a:rPr lang="en-US" dirty="0"/>
              <a:t>$1.00 is inputted and x is in the first state, then x is caused to emit a coke can and stay in the first </a:t>
            </a:r>
            <a:r>
              <a:rPr lang="en-US" dirty="0" smtClean="0"/>
              <a:t>state;</a:t>
            </a:r>
            <a:endParaRPr lang="en-US" dirty="0"/>
          </a:p>
          <a:p>
            <a:pPr marL="457200" indent="-457200">
              <a:buFont typeface="+mj-lt"/>
              <a:buAutoNum type="alphaLcParenR"/>
            </a:pPr>
            <a:r>
              <a:rPr lang="en-US" dirty="0" smtClean="0"/>
              <a:t>If </a:t>
            </a:r>
            <a:r>
              <a:rPr lang="en-US" dirty="0"/>
              <a:t>$1.00 is inputted and x is in the second state, then x is caused to emit a coke can plus 0.50¢ and go back into the first </a:t>
            </a:r>
            <a:r>
              <a:rPr lang="en-US" dirty="0" smtClean="0"/>
              <a:t>state;</a:t>
            </a:r>
          </a:p>
          <a:p>
            <a:pPr marL="457200" indent="-457200">
              <a:buFont typeface="+mj-lt"/>
              <a:buAutoNum type="alphaLcParenR"/>
            </a:pPr>
            <a:r>
              <a:rPr lang="mr-IN" dirty="0" smtClean="0"/>
              <a:t>…</a:t>
            </a:r>
            <a:endParaRPr lang="en-US" dirty="0"/>
          </a:p>
          <a:p>
            <a:pPr marL="457200" indent="-457200">
              <a:buFont typeface="+mj-lt"/>
              <a:buAutoNum type="alphaLcParenR"/>
            </a:pPr>
            <a:r>
              <a:rPr lang="en-US" dirty="0" smtClean="0"/>
              <a:t>x </a:t>
            </a:r>
            <a:r>
              <a:rPr lang="en-US" dirty="0"/>
              <a:t>is currently in the first state.</a:t>
            </a:r>
          </a:p>
        </p:txBody>
      </p:sp>
      <p:pic>
        <p:nvPicPr>
          <p:cNvPr id="4" name="Picture 3" descr="32699_03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11" r="18786"/>
          <a:stretch/>
        </p:blipFill>
        <p:spPr>
          <a:xfrm>
            <a:off x="6155764" y="1419412"/>
            <a:ext cx="2988236" cy="5169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8754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FUNCTIONALISM</a:t>
            </a:r>
            <a:endParaRPr lang="en-US" dirty="0"/>
          </a:p>
        </p:txBody>
      </p:sp>
      <p:pic>
        <p:nvPicPr>
          <p:cNvPr id="17" name="Content Placeholder 3" descr="what-do-you-know-about-the-human-brain-517310368-oct-18-2012-1-600x40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01945" y="4102044"/>
            <a:ext cx="3940110" cy="233488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57200" y="1983756"/>
            <a:ext cx="82296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pain </a:t>
            </a:r>
            <a:r>
              <a:rPr lang="en-US" sz="2400" b="1" dirty="0" smtClean="0"/>
              <a:t>= the property of having </a:t>
            </a:r>
            <a:r>
              <a:rPr lang="en-US" sz="2400" b="1" u="sng" dirty="0" smtClean="0"/>
              <a:t>some property or other </a:t>
            </a:r>
            <a:r>
              <a:rPr lang="en-US" sz="2400" b="1" dirty="0" smtClean="0"/>
              <a:t>that is typically caused by bodily damage and that typically causes avoidance behavior</a:t>
            </a:r>
            <a:endParaRPr lang="en-US" sz="2400" b="1" dirty="0">
              <a:solidFill>
                <a:srgbClr val="FF0000"/>
              </a:solidFill>
            </a:endParaRPr>
          </a:p>
        </p:txBody>
      </p:sp>
      <p:cxnSp>
        <p:nvCxnSpPr>
          <p:cNvPr id="14" name="Straight Arrow Connector 13"/>
          <p:cNvCxnSpPr>
            <a:stCxn id="17" idx="0"/>
          </p:cNvCxnSpPr>
          <p:nvPr/>
        </p:nvCxnSpPr>
        <p:spPr>
          <a:xfrm flipV="1">
            <a:off x="4572000" y="3184084"/>
            <a:ext cx="0" cy="91796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9150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CHINA</a:t>
            </a:r>
            <a:r>
              <a:rPr lang="mr-IN" dirty="0"/>
              <a:t>–</a:t>
            </a:r>
            <a:r>
              <a:rPr lang="en-US"/>
              <a:t>BODY PROBLEM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“Suppose we </a:t>
            </a:r>
            <a:r>
              <a:rPr lang="en-US" dirty="0"/>
              <a:t>convert the government of China to functionalism, and we convince its officials that it would enormously enhance their international prestige to realize a human mind for an hour. We provide each of the billion people in China (I chose China because it has a billion </a:t>
            </a:r>
            <a:r>
              <a:rPr lang="en-US" dirty="0" smtClean="0"/>
              <a:t>inhabitants) </a:t>
            </a:r>
            <a:r>
              <a:rPr lang="en-US" dirty="0"/>
              <a:t>with a specially designed two-way radio that connects them in the appropriate way to other persons and to the artificial body mentioned in the previous example. We replace the little men with a radio transmitter and receiver connected to the input and output neurons. Instead of a bulletin board, </a:t>
            </a:r>
            <a:r>
              <a:rPr lang="en-US" dirty="0" smtClean="0"/>
              <a:t>we arrange </a:t>
            </a:r>
            <a:r>
              <a:rPr lang="en-US" dirty="0"/>
              <a:t>to have letters displayed on a series of satellites placed so that they can be seen from anywhere in China. Surely such a system is not physically impossible. It could be functionally equivalent to you for a short time, say an </a:t>
            </a:r>
            <a:r>
              <a:rPr lang="en-US" dirty="0" smtClean="0"/>
              <a:t>hour” (Block 1978, “Troubles with Functionalism,” p. 279)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30705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CHINA</a:t>
            </a:r>
            <a:r>
              <a:rPr lang="mr-IN" dirty="0" smtClean="0"/>
              <a:t>–</a:t>
            </a:r>
            <a:r>
              <a:rPr lang="en-US" dirty="0" smtClean="0"/>
              <a:t>BODY PROBLEM</a:t>
            </a:r>
            <a:endParaRPr lang="en-US" dirty="0"/>
          </a:p>
        </p:txBody>
      </p:sp>
      <p:pic>
        <p:nvPicPr>
          <p:cNvPr id="4" name="Picture 3" descr="Ned-Block-277x27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834444"/>
            <a:ext cx="3668889" cy="3668889"/>
          </a:xfrm>
          <a:prstGeom prst="rect">
            <a:avLst/>
          </a:prstGeom>
        </p:spPr>
      </p:pic>
      <p:pic>
        <p:nvPicPr>
          <p:cNvPr id="5" name="Picture 4" descr="600px-China_brai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7697" y="1407592"/>
            <a:ext cx="2755437" cy="257174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7200" y="5503333"/>
            <a:ext cx="36688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Ned Block</a:t>
            </a:r>
            <a:endParaRPr lang="en-US" dirty="0"/>
          </a:p>
        </p:txBody>
      </p:sp>
      <p:pic>
        <p:nvPicPr>
          <p:cNvPr id="7" name="Picture 6" descr="15250346493_1e55c4891a_b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2254" y="4557889"/>
            <a:ext cx="1154428" cy="769994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>
            <a:off x="7006488" y="3979333"/>
            <a:ext cx="145157" cy="51043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885690" y="5500241"/>
            <a:ext cx="22118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China–body system</a:t>
            </a:r>
          </a:p>
        </p:txBody>
      </p:sp>
    </p:spTree>
    <p:extLst>
      <p:ext uri="{BB962C8B-B14F-4D97-AF65-F5344CB8AC3E}">
        <p14:creationId xmlns:p14="http://schemas.microsoft.com/office/powerpoint/2010/main" val="19168278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CHINA</a:t>
            </a:r>
            <a:r>
              <a:rPr lang="mr-IN" dirty="0"/>
              <a:t>–</a:t>
            </a:r>
            <a:r>
              <a:rPr lang="en-US" dirty="0"/>
              <a:t>BODY PROBLEM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Font typeface="+mj-lt"/>
              <a:buAutoNum type="arabicParenR"/>
            </a:pPr>
            <a:r>
              <a:rPr lang="en-US" dirty="0" smtClean="0"/>
              <a:t>If each mental state is identical to a functional state, then it is </a:t>
            </a:r>
            <a:r>
              <a:rPr lang="en-US" b="1" dirty="0" smtClean="0"/>
              <a:t>metaphysically impossible </a:t>
            </a:r>
            <a:r>
              <a:rPr lang="en-US" dirty="0" smtClean="0"/>
              <a:t>for a system to be </a:t>
            </a:r>
            <a:r>
              <a:rPr lang="en-US" b="1" dirty="0" smtClean="0"/>
              <a:t>functionally</a:t>
            </a:r>
            <a:r>
              <a:rPr lang="en-US" dirty="0" smtClean="0"/>
              <a:t> equivalent to you without also being </a:t>
            </a:r>
            <a:r>
              <a:rPr lang="en-US" b="1" dirty="0" smtClean="0"/>
              <a:t>mentally </a:t>
            </a:r>
            <a:r>
              <a:rPr lang="en-US" dirty="0" smtClean="0"/>
              <a:t>equivalent to you.</a:t>
            </a:r>
          </a:p>
          <a:p>
            <a:pPr marL="457200" indent="-457200">
              <a:buFont typeface="+mj-lt"/>
              <a:buAutoNum type="arabicParenR"/>
            </a:pPr>
            <a:r>
              <a:rPr lang="en-US" dirty="0" smtClean="0"/>
              <a:t>If it is </a:t>
            </a:r>
            <a:r>
              <a:rPr lang="en-US" b="1" dirty="0" smtClean="0"/>
              <a:t>conceivable</a:t>
            </a:r>
            <a:r>
              <a:rPr lang="en-US" dirty="0" smtClean="0"/>
              <a:t> for there to be a system that is functionally equivalent to you but </a:t>
            </a:r>
            <a:r>
              <a:rPr lang="en-US" b="1" dirty="0" smtClean="0"/>
              <a:t>not </a:t>
            </a:r>
            <a:r>
              <a:rPr lang="en-US" dirty="0" smtClean="0"/>
              <a:t>mentally equivalent to you, then it is </a:t>
            </a:r>
            <a:r>
              <a:rPr lang="en-US" b="1" dirty="0" smtClean="0"/>
              <a:t>metaphysically possible </a:t>
            </a:r>
            <a:r>
              <a:rPr lang="en-US" dirty="0" smtClean="0"/>
              <a:t>for there to be a system that is functionally equivalent to you but </a:t>
            </a:r>
            <a:r>
              <a:rPr lang="en-US" b="1" dirty="0" smtClean="0"/>
              <a:t>not </a:t>
            </a:r>
            <a:r>
              <a:rPr lang="en-US" dirty="0" smtClean="0"/>
              <a:t>mentally equivalent to you.</a:t>
            </a:r>
            <a:endParaRPr lang="en-US" b="1" dirty="0" smtClean="0"/>
          </a:p>
          <a:p>
            <a:pPr marL="457200" indent="-457200">
              <a:buFont typeface="+mj-lt"/>
              <a:buAutoNum type="arabicParenR"/>
            </a:pPr>
            <a:r>
              <a:rPr lang="en-US" dirty="0" smtClean="0"/>
              <a:t>The China</a:t>
            </a:r>
            <a:r>
              <a:rPr lang="mr-IN" dirty="0" smtClean="0"/>
              <a:t>–</a:t>
            </a:r>
            <a:r>
              <a:rPr lang="en-US" dirty="0" smtClean="0"/>
              <a:t>body problem illustrates that this is conceivable.</a:t>
            </a:r>
          </a:p>
          <a:p>
            <a:pPr marL="457200" indent="-457200">
              <a:buFont typeface="+mj-lt"/>
              <a:buAutoNum type="arabicParenR"/>
            </a:pPr>
            <a:r>
              <a:rPr lang="en-US" b="1" dirty="0" smtClean="0">
                <a:solidFill>
                  <a:srgbClr val="0000FF"/>
                </a:solidFill>
              </a:rPr>
              <a:t>So: </a:t>
            </a:r>
            <a:r>
              <a:rPr lang="en-US" dirty="0" smtClean="0"/>
              <a:t>mental states are not identical to functional states.</a:t>
            </a:r>
          </a:p>
        </p:txBody>
      </p:sp>
    </p:spTree>
    <p:extLst>
      <p:ext uri="{BB962C8B-B14F-4D97-AF65-F5344CB8AC3E}">
        <p14:creationId xmlns:p14="http://schemas.microsoft.com/office/powerpoint/2010/main" val="1582016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IMPLICATIONS FOR AI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question as to whether AI is possible depends on the kind of AI at issue and which theory of mind is ultimately correct.</a:t>
            </a:r>
          </a:p>
          <a:p>
            <a:pPr lvl="1">
              <a:buFontTx/>
              <a:buChar char="-"/>
            </a:pPr>
            <a:r>
              <a:rPr lang="en-US" dirty="0"/>
              <a:t>If the mind</a:t>
            </a:r>
            <a:r>
              <a:rPr lang="mr-IN" dirty="0"/>
              <a:t>–</a:t>
            </a:r>
            <a:r>
              <a:rPr lang="en-US" dirty="0"/>
              <a:t>brain identity is true, </a:t>
            </a:r>
            <a:r>
              <a:rPr lang="en-US" dirty="0" smtClean="0"/>
              <a:t>AI is impossible.</a:t>
            </a:r>
          </a:p>
          <a:p>
            <a:pPr lvl="1">
              <a:buFontTx/>
              <a:buChar char="-"/>
            </a:pPr>
            <a:r>
              <a:rPr lang="en-US" dirty="0" smtClean="0"/>
              <a:t>If functionalism is true, AI is possible</a:t>
            </a:r>
          </a:p>
          <a:p>
            <a:pPr lvl="1">
              <a:buFontTx/>
              <a:buChar char="-"/>
            </a:pPr>
            <a:r>
              <a:rPr lang="en-US" dirty="0" smtClean="0"/>
              <a:t>If dualism is true, who knows?</a:t>
            </a:r>
          </a:p>
          <a:p>
            <a:r>
              <a:rPr lang="en-US" dirty="0" smtClean="0"/>
              <a:t>We may need different theories to capture </a:t>
            </a:r>
            <a:r>
              <a:rPr lang="en-US" b="1" dirty="0" smtClean="0"/>
              <a:t>intelligence/intentionality</a:t>
            </a:r>
            <a:r>
              <a:rPr lang="en-US" dirty="0" smtClean="0"/>
              <a:t>, on the one hand, and </a:t>
            </a:r>
            <a:r>
              <a:rPr lang="en-US" b="1" dirty="0" smtClean="0"/>
              <a:t>phenomenal consciousness</a:t>
            </a:r>
            <a:r>
              <a:rPr lang="en-US" dirty="0" smtClean="0"/>
              <a:t>, on the other.</a:t>
            </a:r>
          </a:p>
          <a:p>
            <a:r>
              <a:rPr lang="en-US" dirty="0" smtClean="0"/>
              <a:t>This may mean that while </a:t>
            </a:r>
            <a:r>
              <a:rPr lang="en-US" b="1" dirty="0" smtClean="0"/>
              <a:t>Weak AI </a:t>
            </a:r>
            <a:r>
              <a:rPr lang="en-US" dirty="0" smtClean="0"/>
              <a:t>is possible, </a:t>
            </a:r>
            <a:r>
              <a:rPr lang="en-US" b="1" dirty="0" smtClean="0"/>
              <a:t>Strong AI </a:t>
            </a:r>
            <a:r>
              <a:rPr lang="en-US" dirty="0" smtClean="0"/>
              <a:t>is impossible.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86300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ETHICS OF AI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We can’t simply </a:t>
            </a:r>
            <a:r>
              <a:rPr lang="en-US" b="1" dirty="0" smtClean="0"/>
              <a:t>assume </a:t>
            </a:r>
            <a:r>
              <a:rPr lang="en-US" dirty="0" smtClean="0"/>
              <a:t>that AI is impossible.</a:t>
            </a:r>
          </a:p>
          <a:p>
            <a:r>
              <a:rPr lang="en-US" dirty="0" smtClean="0"/>
              <a:t>We need to seriously engage these ethical issues on the assumption that AI is possible.</a:t>
            </a:r>
          </a:p>
          <a:p>
            <a:r>
              <a:rPr lang="en-US" dirty="0" smtClean="0"/>
              <a:t>Ethics is extremely important to the future of AI research and engineering.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00136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VARIETIES OF MENTALITY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00FF"/>
                </a:solidFill>
              </a:rPr>
              <a:t>Intelligence</a:t>
            </a:r>
            <a:r>
              <a:rPr lang="en-US" b="1" dirty="0">
                <a:solidFill>
                  <a:srgbClr val="0000FF"/>
                </a:solidFill>
              </a:rPr>
              <a:t> </a:t>
            </a:r>
            <a:r>
              <a:rPr lang="en-US" dirty="0" smtClean="0"/>
              <a:t>is the capacity to </a:t>
            </a:r>
            <a:r>
              <a:rPr lang="en-US" b="1" dirty="0" smtClean="0"/>
              <a:t>do </a:t>
            </a:r>
            <a:r>
              <a:rPr lang="en-US" dirty="0" smtClean="0"/>
              <a:t>certain things, such as solve problems, make complex decisions, and so on.</a:t>
            </a:r>
          </a:p>
          <a:p>
            <a:r>
              <a:rPr lang="en-US" b="1" dirty="0" smtClean="0">
                <a:solidFill>
                  <a:srgbClr val="0000FF"/>
                </a:solidFill>
              </a:rPr>
              <a:t>Intentionality</a:t>
            </a:r>
            <a:r>
              <a:rPr lang="en-US" dirty="0" smtClean="0"/>
              <a:t> is</a:t>
            </a:r>
            <a:r>
              <a:rPr lang="en-US" b="1" dirty="0" smtClean="0"/>
              <a:t> aboutness</a:t>
            </a:r>
            <a:r>
              <a:rPr lang="en-US" dirty="0" smtClean="0"/>
              <a:t>; intentional states (such as thoughts) </a:t>
            </a:r>
            <a:r>
              <a:rPr lang="en-US" b="1" dirty="0" smtClean="0"/>
              <a:t>represent </a:t>
            </a:r>
            <a:r>
              <a:rPr lang="en-US" dirty="0"/>
              <a:t>the world as being a certain way</a:t>
            </a:r>
            <a:r>
              <a:rPr lang="en-US" dirty="0" smtClean="0"/>
              <a:t>.</a:t>
            </a:r>
          </a:p>
          <a:p>
            <a:r>
              <a:rPr lang="en-US" b="1" dirty="0" smtClean="0">
                <a:solidFill>
                  <a:srgbClr val="0000FF"/>
                </a:solidFill>
              </a:rPr>
              <a:t>Phenomenal consciousness</a:t>
            </a:r>
            <a:r>
              <a:rPr lang="en-US" b="1" dirty="0"/>
              <a:t> </a:t>
            </a:r>
            <a:r>
              <a:rPr lang="en-US" dirty="0" smtClean="0"/>
              <a:t>is a matter of </a:t>
            </a:r>
            <a:r>
              <a:rPr lang="en-US" b="1" dirty="0" smtClean="0"/>
              <a:t>undergoing</a:t>
            </a:r>
            <a:r>
              <a:rPr lang="en-US" dirty="0" smtClean="0"/>
              <a:t> </a:t>
            </a:r>
            <a:r>
              <a:rPr lang="en-US" b="1" dirty="0" smtClean="0"/>
              <a:t>experiences</a:t>
            </a:r>
            <a:r>
              <a:rPr lang="en-US" dirty="0" smtClean="0"/>
              <a:t>; there is </a:t>
            </a:r>
            <a:r>
              <a:rPr lang="en-US" b="1" dirty="0" smtClean="0"/>
              <a:t>something that it is </a:t>
            </a:r>
            <a:r>
              <a:rPr lang="en-US" dirty="0" smtClean="0"/>
              <a:t>to be in a phenomenally conscious state.</a:t>
            </a:r>
            <a:endParaRPr lang="en-US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26579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MIND</a:t>
            </a:r>
            <a:r>
              <a:rPr lang="mr-IN" dirty="0"/>
              <a:t>–</a:t>
            </a:r>
            <a:r>
              <a:rPr lang="en-US" dirty="0"/>
              <a:t>BODY PROBLEM</a:t>
            </a:r>
          </a:p>
        </p:txBody>
      </p:sp>
      <p:pic>
        <p:nvPicPr>
          <p:cNvPr id="6" name="Picture 5" descr="6dded0dc734bdaab8e1eba9abca58d9c--it-hurts-haha-so-true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64747" y="1395512"/>
            <a:ext cx="6014506" cy="2567020"/>
          </a:xfrm>
          <a:prstGeom prst="rect">
            <a:avLst/>
          </a:prstGeom>
        </p:spPr>
      </p:pic>
      <p:pic>
        <p:nvPicPr>
          <p:cNvPr id="4" name="Picture 3" descr="6dded0dc734bdaab8e1eba9abca58d9c--it-hurts-haha-so-true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64746" y="3962532"/>
            <a:ext cx="2888725" cy="2750345"/>
          </a:xfrm>
          <a:prstGeom prst="rect">
            <a:avLst/>
          </a:prstGeom>
        </p:spPr>
      </p:pic>
      <p:pic>
        <p:nvPicPr>
          <p:cNvPr id="7" name="Picture 6" descr="6dded0dc734bdaab8e1eba9abca58d9c--it-hurts-haha-so-true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52471" y="3962532"/>
            <a:ext cx="3126782" cy="2773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1544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WEAK AND STRONG AI</a:t>
            </a: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102812"/>
              </p:ext>
            </p:extLst>
          </p:nvPr>
        </p:nvGraphicFramePr>
        <p:xfrm>
          <a:off x="457199" y="1763061"/>
          <a:ext cx="8229600" cy="40645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7400"/>
                <a:gridCol w="2057400"/>
                <a:gridCol w="2057400"/>
                <a:gridCol w="2057400"/>
              </a:tblGrid>
              <a:tr h="493057">
                <a:tc gridSpan="4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VARIETIES </a:t>
                      </a:r>
                      <a:r>
                        <a:rPr lang="en-US" baseline="0" dirty="0" smtClean="0"/>
                        <a:t>OF ARTIFICIAL INTELLIGENCE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  <a:tr h="57672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Intelligence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Intentionality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Phenomenal consciousness</a:t>
                      </a:r>
                      <a:endParaRPr lang="en-US" b="1" dirty="0"/>
                    </a:p>
                  </a:txBody>
                  <a:tcPr/>
                </a:tc>
              </a:tr>
              <a:tr h="977153">
                <a:tc>
                  <a:txBody>
                    <a:bodyPr/>
                    <a:lstStyle/>
                    <a:p>
                      <a:r>
                        <a:rPr lang="en-US" b="1" dirty="0" smtClean="0"/>
                        <a:t>Very</a:t>
                      </a:r>
                      <a:r>
                        <a:rPr lang="en-US" b="1" baseline="0" dirty="0" smtClean="0"/>
                        <a:t> Weak AI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smtClean="0"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✔</a:t>
                      </a:r>
                      <a:endParaRPr lang="en-US" sz="4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977153">
                <a:tc>
                  <a:txBody>
                    <a:bodyPr/>
                    <a:lstStyle/>
                    <a:p>
                      <a:r>
                        <a:rPr lang="en-US" b="1" dirty="0" smtClean="0"/>
                        <a:t>Weak</a:t>
                      </a:r>
                      <a:r>
                        <a:rPr lang="en-US" b="1" baseline="0" dirty="0" smtClean="0"/>
                        <a:t> AI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400" dirty="0" smtClean="0"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✔</a:t>
                      </a:r>
                      <a:endParaRPr lang="en-US" sz="4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400" dirty="0" smtClean="0"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✔</a:t>
                      </a:r>
                      <a:endParaRPr lang="en-US" sz="4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4400" dirty="0"/>
                    </a:p>
                  </a:txBody>
                  <a:tcPr/>
                </a:tc>
              </a:tr>
              <a:tr h="977153">
                <a:tc>
                  <a:txBody>
                    <a:bodyPr/>
                    <a:lstStyle/>
                    <a:p>
                      <a:r>
                        <a:rPr lang="en-US" b="1" dirty="0" smtClean="0"/>
                        <a:t>Strong</a:t>
                      </a:r>
                      <a:r>
                        <a:rPr lang="en-US" b="1" baseline="0" dirty="0" smtClean="0"/>
                        <a:t> AI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400" dirty="0" smtClean="0"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✔</a:t>
                      </a:r>
                      <a:endParaRPr lang="en-US" sz="4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400" dirty="0" smtClean="0"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✔</a:t>
                      </a:r>
                      <a:endParaRPr lang="en-US" sz="4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400" dirty="0" smtClean="0"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✔</a:t>
                      </a:r>
                      <a:endParaRPr lang="en-US" sz="4400" dirty="0" smtClean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866892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MIND</a:t>
            </a:r>
            <a:r>
              <a:rPr lang="mr-IN" dirty="0" smtClean="0"/>
              <a:t>–</a:t>
            </a:r>
            <a:r>
              <a:rPr lang="en-US" dirty="0" smtClean="0"/>
              <a:t>BODY PROBLEM</a:t>
            </a:r>
            <a:endParaRPr lang="en-US" dirty="0"/>
          </a:p>
        </p:txBody>
      </p:sp>
      <p:pic>
        <p:nvPicPr>
          <p:cNvPr id="5" name="Picture 4" descr="1425849506620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5084" y="2233754"/>
            <a:ext cx="2551716" cy="2884655"/>
          </a:xfrm>
          <a:prstGeom prst="rect">
            <a:avLst/>
          </a:prstGeom>
        </p:spPr>
      </p:pic>
      <p:pic>
        <p:nvPicPr>
          <p:cNvPr id="6" name="Picture 5" descr="glass-of-water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7200" y="2233754"/>
            <a:ext cx="2034588" cy="30190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7200" y="4929603"/>
            <a:ext cx="8229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w</a:t>
            </a:r>
            <a:r>
              <a:rPr lang="en-US" sz="3200" dirty="0" smtClean="0"/>
              <a:t>ater = H</a:t>
            </a:r>
            <a:r>
              <a:rPr lang="en-US" sz="3200" baseline="-25000" dirty="0" smtClean="0"/>
              <a:t>2</a:t>
            </a:r>
            <a:r>
              <a:rPr lang="en-US" sz="3200" dirty="0" smtClean="0"/>
              <a:t>O</a:t>
            </a:r>
          </a:p>
          <a:p>
            <a:pPr algn="ctr"/>
            <a:r>
              <a:rPr lang="en-US" sz="3200" dirty="0" smtClean="0"/>
              <a:t>It is </a:t>
            </a:r>
            <a:r>
              <a:rPr lang="en-US" sz="3200" b="1" dirty="0" smtClean="0">
                <a:solidFill>
                  <a:srgbClr val="0000FF"/>
                </a:solidFill>
              </a:rPr>
              <a:t>essential</a:t>
            </a:r>
            <a:r>
              <a:rPr lang="en-US" sz="3200" dirty="0" smtClean="0"/>
              <a:t> to water to be composed</a:t>
            </a:r>
            <a:r>
              <a:rPr lang="en-US" sz="3200" dirty="0"/>
              <a:t> </a:t>
            </a:r>
            <a:r>
              <a:rPr lang="en-US" sz="3200" dirty="0" smtClean="0"/>
              <a:t>of two hydrogen atoms and one oxygen atom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712237" y="3289040"/>
            <a:ext cx="3422847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cap="small" dirty="0" smtClean="0"/>
              <a:t>correlated</a:t>
            </a:r>
            <a:endParaRPr lang="en-US" b="1" cap="small" dirty="0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2712237" y="3602972"/>
            <a:ext cx="3422847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11907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MIND</a:t>
            </a:r>
            <a:r>
              <a:rPr lang="mr-IN" dirty="0" smtClean="0"/>
              <a:t>–</a:t>
            </a:r>
            <a:r>
              <a:rPr lang="en-US" dirty="0" smtClean="0"/>
              <a:t>BODY PROBLEM</a:t>
            </a:r>
            <a:endParaRPr lang="en-US" dirty="0"/>
          </a:p>
        </p:txBody>
      </p:sp>
      <p:pic>
        <p:nvPicPr>
          <p:cNvPr id="4" name="Picture 3" descr="2000px-Organization_levels_mouse.sv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832" y="1524000"/>
            <a:ext cx="6616336" cy="500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8974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MIND</a:t>
            </a:r>
            <a:r>
              <a:rPr lang="mr-IN" dirty="0" smtClean="0"/>
              <a:t>–</a:t>
            </a:r>
            <a:r>
              <a:rPr lang="en-US" dirty="0" smtClean="0"/>
              <a:t>BODY PROBLEM</a:t>
            </a:r>
            <a:endParaRPr lang="en-US" dirty="0"/>
          </a:p>
        </p:txBody>
      </p:sp>
      <p:pic>
        <p:nvPicPr>
          <p:cNvPr id="5" name="Picture 4" descr="hard-problem-by-jolyon-troscianko-300x30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645" y="1995290"/>
            <a:ext cx="4862710" cy="4862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0968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DUALISM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600200"/>
            <a:ext cx="6545777" cy="4876800"/>
          </a:xfrm>
        </p:spPr>
        <p:txBody>
          <a:bodyPr/>
          <a:lstStyle/>
          <a:p>
            <a:r>
              <a:rPr lang="en-US" b="1" dirty="0" smtClean="0">
                <a:solidFill>
                  <a:srgbClr val="0000FF"/>
                </a:solidFill>
              </a:rPr>
              <a:t>Substance dualism </a:t>
            </a:r>
            <a:r>
              <a:rPr lang="en-US" dirty="0" smtClean="0"/>
              <a:t>is the view that there are two radically different kinds of </a:t>
            </a:r>
            <a:r>
              <a:rPr lang="en-US" b="1" dirty="0" smtClean="0"/>
              <a:t>substances</a:t>
            </a:r>
            <a:r>
              <a:rPr lang="en-US" dirty="0" smtClean="0"/>
              <a:t>: </a:t>
            </a:r>
            <a:r>
              <a:rPr lang="en-US" b="1" dirty="0" smtClean="0"/>
              <a:t>material </a:t>
            </a:r>
            <a:r>
              <a:rPr lang="en-US" dirty="0" smtClean="0"/>
              <a:t>substances and </a:t>
            </a:r>
            <a:r>
              <a:rPr lang="en-US" b="1" dirty="0" smtClean="0"/>
              <a:t>immaterial </a:t>
            </a:r>
            <a:r>
              <a:rPr lang="en-US" dirty="0" smtClean="0"/>
              <a:t>substances. </a:t>
            </a:r>
          </a:p>
          <a:p>
            <a:r>
              <a:rPr lang="en-US" b="1" dirty="0" smtClean="0"/>
              <a:t>Minds </a:t>
            </a:r>
            <a:r>
              <a:rPr lang="en-US" dirty="0" smtClean="0"/>
              <a:t>are </a:t>
            </a:r>
            <a:r>
              <a:rPr lang="en-US" b="1" dirty="0" smtClean="0"/>
              <a:t>nonphysical states </a:t>
            </a:r>
            <a:r>
              <a:rPr lang="en-US" dirty="0" smtClean="0"/>
              <a:t>of  </a:t>
            </a:r>
            <a:r>
              <a:rPr lang="en-US" b="1" dirty="0" smtClean="0"/>
              <a:t>immaterial souls</a:t>
            </a:r>
            <a:r>
              <a:rPr lang="en-US" dirty="0" smtClean="0"/>
              <a:t>. </a:t>
            </a:r>
          </a:p>
          <a:p>
            <a:r>
              <a:rPr lang="en-US" dirty="0" smtClean="0"/>
              <a:t>Brains and minds are connected, but in principle, they can come apart.</a:t>
            </a:r>
            <a:endParaRPr lang="en-US" dirty="0"/>
          </a:p>
        </p:txBody>
      </p:sp>
      <p:pic>
        <p:nvPicPr>
          <p:cNvPr id="4" name="Picture 3" descr="fs1WwLa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35778" y="1612494"/>
            <a:ext cx="1843912" cy="261105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135778" y="4223553"/>
            <a:ext cx="1843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René Descartes</a:t>
            </a:r>
          </a:p>
        </p:txBody>
      </p:sp>
    </p:spTree>
    <p:extLst>
      <p:ext uri="{BB962C8B-B14F-4D97-AF65-F5344CB8AC3E}">
        <p14:creationId xmlns:p14="http://schemas.microsoft.com/office/powerpoint/2010/main" val="22097931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Elemental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42597</TotalTime>
  <Words>1257</Words>
  <Application>Microsoft Macintosh PowerPoint</Application>
  <PresentationFormat>On-screen Show (4:3)</PresentationFormat>
  <Paragraphs>130</Paragraphs>
  <Slides>28</Slides>
  <Notes>6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Clarity</vt:lpstr>
      <vt:lpstr>THE ETHICS OF ARTIFICIAL INTELLIGENCE</vt:lpstr>
      <vt:lpstr>ARTIFICIAL INTELLIGENCE</vt:lpstr>
      <vt:lpstr>VARIETIES OF MENTALITY</vt:lpstr>
      <vt:lpstr>THE MIND–BODY PROBLEM</vt:lpstr>
      <vt:lpstr>WEAK AND STRONG AI</vt:lpstr>
      <vt:lpstr>THE MIND–BODY PROBLEM</vt:lpstr>
      <vt:lpstr>THE MIND–BODY PROBLEM</vt:lpstr>
      <vt:lpstr>THE MIND–BODY PROBLEM</vt:lpstr>
      <vt:lpstr>DUALISM</vt:lpstr>
      <vt:lpstr>DUALISM</vt:lpstr>
      <vt:lpstr>DUALISM</vt:lpstr>
      <vt:lpstr>DUALISM</vt:lpstr>
      <vt:lpstr>THE KNOWLEDGE ARGUMENT</vt:lpstr>
      <vt:lpstr>THE KNOWLEDGE ARGUMENT</vt:lpstr>
      <vt:lpstr>THE KNOWLEDGE ARGUMENT</vt:lpstr>
      <vt:lpstr>THE CAUSAL EXCLUSION WORRY</vt:lpstr>
      <vt:lpstr>THE MIND–BRAIN IDENTITY THEORY</vt:lpstr>
      <vt:lpstr>THE MIND–BRAIN IDENTITY THEORY</vt:lpstr>
      <vt:lpstr>THE MIND–BRAIN IDENTITY THEORY</vt:lpstr>
      <vt:lpstr>FUNCTIONALISM</vt:lpstr>
      <vt:lpstr>FUNCTIONALISM</vt:lpstr>
      <vt:lpstr>FUNCTIONALISM</vt:lpstr>
      <vt:lpstr>FUNCTIONALISM</vt:lpstr>
      <vt:lpstr>THE CHINA–BODY PROBLEM</vt:lpstr>
      <vt:lpstr>THE CHINA–BODY PROBLEM</vt:lpstr>
      <vt:lpstr>THE CHINA–BODY PROBLEM</vt:lpstr>
      <vt:lpstr>IMPLICATIONS FOR AI</vt:lpstr>
      <vt:lpstr>THE ETHICS OF AI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Zach Bleson</dc:creator>
  <cp:lastModifiedBy>Zach Bleson</cp:lastModifiedBy>
  <cp:revision>2094</cp:revision>
  <dcterms:created xsi:type="dcterms:W3CDTF">2016-04-06T08:49:02Z</dcterms:created>
  <dcterms:modified xsi:type="dcterms:W3CDTF">2019-10-11T17:21:07Z</dcterms:modified>
</cp:coreProperties>
</file>