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8"/>
  </p:notesMasterIdLst>
  <p:sldIdLst>
    <p:sldId id="676" r:id="rId2"/>
    <p:sldId id="682" r:id="rId3"/>
    <p:sldId id="633" r:id="rId4"/>
    <p:sldId id="638" r:id="rId5"/>
    <p:sldId id="677" r:id="rId6"/>
    <p:sldId id="678" r:id="rId7"/>
    <p:sldId id="679" r:id="rId8"/>
    <p:sldId id="680" r:id="rId9"/>
    <p:sldId id="683" r:id="rId10"/>
    <p:sldId id="681" r:id="rId11"/>
    <p:sldId id="634" r:id="rId12"/>
    <p:sldId id="639" r:id="rId13"/>
    <p:sldId id="640" r:id="rId14"/>
    <p:sldId id="647" r:id="rId15"/>
    <p:sldId id="642" r:id="rId16"/>
    <p:sldId id="652" r:id="rId17"/>
    <p:sldId id="658" r:id="rId18"/>
    <p:sldId id="653" r:id="rId19"/>
    <p:sldId id="664" r:id="rId20"/>
    <p:sldId id="657" r:id="rId21"/>
    <p:sldId id="665" r:id="rId22"/>
    <p:sldId id="666" r:id="rId23"/>
    <p:sldId id="684" r:id="rId24"/>
    <p:sldId id="667" r:id="rId25"/>
    <p:sldId id="668" r:id="rId26"/>
    <p:sldId id="6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381" autoAdjust="0"/>
  </p:normalViewPr>
  <p:slideViewPr>
    <p:cSldViewPr snapToGrid="0" snapToObjects="1">
      <p:cViewPr>
        <p:scale>
          <a:sx n="85" d="100"/>
          <a:sy n="85" d="100"/>
        </p:scale>
        <p:origin x="-24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6FF4D-6598-744D-BCBE-68F625A603DC}"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56408539-63EB-064B-B4DA-8CD1D9D3E8E3}">
      <dgm:prSet phldrT="[Text]"/>
      <dgm:spPr/>
      <dgm:t>
        <a:bodyPr/>
        <a:lstStyle/>
        <a:p>
          <a:r>
            <a:rPr lang="en-US" b="1" dirty="0" smtClean="0"/>
            <a:t>EVERYTHING</a:t>
          </a:r>
          <a:endParaRPr lang="en-US" b="1" dirty="0"/>
        </a:p>
      </dgm:t>
    </dgm:pt>
    <dgm:pt modelId="{B30F0274-EB40-C343-96B2-EC13DE6067AA}" type="parTrans" cxnId="{F47C2452-51BC-444D-AD0B-06BCDE955D8A}">
      <dgm:prSet/>
      <dgm:spPr/>
      <dgm:t>
        <a:bodyPr/>
        <a:lstStyle/>
        <a:p>
          <a:endParaRPr lang="en-US"/>
        </a:p>
      </dgm:t>
    </dgm:pt>
    <dgm:pt modelId="{56A2B36E-07A1-4F41-8BF2-4A40DC5EA77E}" type="sibTrans" cxnId="{F47C2452-51BC-444D-AD0B-06BCDE955D8A}">
      <dgm:prSet/>
      <dgm:spPr/>
      <dgm:t>
        <a:bodyPr/>
        <a:lstStyle/>
        <a:p>
          <a:endParaRPr lang="en-US"/>
        </a:p>
      </dgm:t>
    </dgm:pt>
    <dgm:pt modelId="{571D22E1-7653-F343-B2E8-90F36D6A9F2D}">
      <dgm:prSet phldrT="[Text]"/>
      <dgm:spPr/>
      <dgm:t>
        <a:bodyPr/>
        <a:lstStyle/>
        <a:p>
          <a:r>
            <a:rPr lang="en-US" cap="small" dirty="0" smtClean="0"/>
            <a:t>theoretical entities of literary criticism</a:t>
          </a:r>
          <a:endParaRPr lang="en-US" cap="small" dirty="0"/>
        </a:p>
      </dgm:t>
    </dgm:pt>
    <dgm:pt modelId="{3D80189E-D98F-6747-844A-BBC269F1CC82}" type="parTrans" cxnId="{6D0793B8-4A1E-CD44-B48E-D11A312EF851}">
      <dgm:prSet/>
      <dgm:spPr/>
      <dgm:t>
        <a:bodyPr/>
        <a:lstStyle/>
        <a:p>
          <a:endParaRPr lang="en-US"/>
        </a:p>
      </dgm:t>
    </dgm:pt>
    <dgm:pt modelId="{7CA2DF1A-93B5-8548-AC4E-14DA53701FCE}" type="sibTrans" cxnId="{6D0793B8-4A1E-CD44-B48E-D11A312EF851}">
      <dgm:prSet/>
      <dgm:spPr/>
      <dgm:t>
        <a:bodyPr/>
        <a:lstStyle/>
        <a:p>
          <a:endParaRPr lang="en-US"/>
        </a:p>
      </dgm:t>
    </dgm:pt>
    <dgm:pt modelId="{F8B2D88B-DF87-D84D-846F-D402BEFDE5C3}">
      <dgm:prSet phldrT="[Text]"/>
      <dgm:spPr/>
      <dgm:t>
        <a:bodyPr/>
        <a:lstStyle/>
        <a:p>
          <a:r>
            <a:rPr lang="en-US" dirty="0" smtClean="0"/>
            <a:t>plots, novels, poems, fictional characters, fictional locations, meters, rhyme schemes, … </a:t>
          </a:r>
          <a:endParaRPr lang="en-US" dirty="0"/>
        </a:p>
      </dgm:t>
    </dgm:pt>
    <dgm:pt modelId="{D23C4E8D-F31B-DC4D-95EC-355A87D1B450}" type="parTrans" cxnId="{B2046580-1FAC-074C-BA31-3B84BC391D1D}">
      <dgm:prSet/>
      <dgm:spPr/>
      <dgm:t>
        <a:bodyPr/>
        <a:lstStyle/>
        <a:p>
          <a:endParaRPr lang="en-US"/>
        </a:p>
      </dgm:t>
    </dgm:pt>
    <dgm:pt modelId="{0D7FD503-05BE-8146-AFDB-7FB0BDE81359}" type="sibTrans" cxnId="{B2046580-1FAC-074C-BA31-3B84BC391D1D}">
      <dgm:prSet/>
      <dgm:spPr/>
      <dgm:t>
        <a:bodyPr/>
        <a:lstStyle/>
        <a:p>
          <a:endParaRPr lang="en-US"/>
        </a:p>
      </dgm:t>
    </dgm:pt>
    <dgm:pt modelId="{ABC810AA-F123-A146-96A1-FF0D04280BC2}">
      <dgm:prSet phldrT="[Text]"/>
      <dgm:spPr/>
      <dgm:t>
        <a:bodyPr/>
        <a:lstStyle/>
        <a:p>
          <a:r>
            <a:rPr lang="en-US" cap="small" dirty="0" smtClean="0"/>
            <a:t>theoretical entities of physics</a:t>
          </a:r>
          <a:endParaRPr lang="en-US" cap="small" dirty="0"/>
        </a:p>
      </dgm:t>
    </dgm:pt>
    <dgm:pt modelId="{610E153C-344F-7248-BC76-C825E40E5B05}" type="parTrans" cxnId="{38B12986-ED1E-C844-95E1-ACE88512EF5E}">
      <dgm:prSet/>
      <dgm:spPr/>
      <dgm:t>
        <a:bodyPr/>
        <a:lstStyle/>
        <a:p>
          <a:endParaRPr lang="en-US"/>
        </a:p>
      </dgm:t>
    </dgm:pt>
    <dgm:pt modelId="{461817E1-4878-E64F-B4A1-F669BEC6024F}" type="sibTrans" cxnId="{38B12986-ED1E-C844-95E1-ACE88512EF5E}">
      <dgm:prSet/>
      <dgm:spPr/>
      <dgm:t>
        <a:bodyPr/>
        <a:lstStyle/>
        <a:p>
          <a:endParaRPr lang="en-US"/>
        </a:p>
      </dgm:t>
    </dgm:pt>
    <dgm:pt modelId="{67EAB086-6924-4B41-92B8-95BC822DDD89}">
      <dgm:prSet phldrT="[Text]"/>
      <dgm:spPr/>
      <dgm:t>
        <a:bodyPr/>
        <a:lstStyle/>
        <a:p>
          <a:r>
            <a:rPr lang="en-US" dirty="0" smtClean="0"/>
            <a:t>quarks, electrons, antimatter, fields, strings, spacetime, …</a:t>
          </a:r>
          <a:endParaRPr lang="en-US" dirty="0"/>
        </a:p>
      </dgm:t>
    </dgm:pt>
    <dgm:pt modelId="{2ED9995B-12B3-5F42-8FF3-310FFAA8A86A}" type="parTrans" cxnId="{5FE98895-943F-7342-87B6-ECF7EAD699FF}">
      <dgm:prSet/>
      <dgm:spPr/>
      <dgm:t>
        <a:bodyPr/>
        <a:lstStyle/>
        <a:p>
          <a:endParaRPr lang="en-US"/>
        </a:p>
      </dgm:t>
    </dgm:pt>
    <dgm:pt modelId="{FB47D1B4-6E6A-984F-938E-B249484149A9}" type="sibTrans" cxnId="{5FE98895-943F-7342-87B6-ECF7EAD699FF}">
      <dgm:prSet/>
      <dgm:spPr/>
      <dgm:t>
        <a:bodyPr/>
        <a:lstStyle/>
        <a:p>
          <a:endParaRPr lang="en-US"/>
        </a:p>
      </dgm:t>
    </dgm:pt>
    <dgm:pt modelId="{682E29DE-5611-504D-AFC1-C7BFD76216F0}">
      <dgm:prSet/>
      <dgm:spPr/>
      <dgm:t>
        <a:bodyPr/>
        <a:lstStyle/>
        <a:p>
          <a:r>
            <a:rPr lang="en-US" cap="small" dirty="0" smtClean="0"/>
            <a:t>theoretical entities of mathematics</a:t>
          </a:r>
          <a:endParaRPr lang="en-US" cap="small" dirty="0"/>
        </a:p>
      </dgm:t>
    </dgm:pt>
    <dgm:pt modelId="{C302BF65-5CD9-A342-8C4C-2FFAE4EA0097}" type="parTrans" cxnId="{BFA9D3C1-8E19-3046-80CC-F091660614CD}">
      <dgm:prSet/>
      <dgm:spPr/>
      <dgm:t>
        <a:bodyPr/>
        <a:lstStyle/>
        <a:p>
          <a:endParaRPr lang="en-US"/>
        </a:p>
      </dgm:t>
    </dgm:pt>
    <dgm:pt modelId="{22161D72-AB2D-4A49-B605-52B72FF9D2EC}" type="sibTrans" cxnId="{BFA9D3C1-8E19-3046-80CC-F091660614CD}">
      <dgm:prSet/>
      <dgm:spPr/>
      <dgm:t>
        <a:bodyPr/>
        <a:lstStyle/>
        <a:p>
          <a:endParaRPr lang="en-US"/>
        </a:p>
      </dgm:t>
    </dgm:pt>
    <dgm:pt modelId="{E54DBECE-759D-2049-A6E1-04CDB785AE17}">
      <dgm:prSet/>
      <dgm:spPr/>
      <dgm:t>
        <a:bodyPr/>
        <a:lstStyle/>
        <a:p>
          <a:r>
            <a:rPr lang="en-US" dirty="0" smtClean="0"/>
            <a:t>integers, real numbers, irrational numbers, functions, sets, ordered pairs, …</a:t>
          </a:r>
          <a:endParaRPr lang="en-US" dirty="0"/>
        </a:p>
      </dgm:t>
    </dgm:pt>
    <dgm:pt modelId="{17AC5333-4544-3B4D-B7BC-9194E1AF2887}" type="parTrans" cxnId="{E0787511-4CB9-D34D-9542-103465A19C38}">
      <dgm:prSet/>
      <dgm:spPr/>
      <dgm:t>
        <a:bodyPr/>
        <a:lstStyle/>
        <a:p>
          <a:endParaRPr lang="en-US"/>
        </a:p>
      </dgm:t>
    </dgm:pt>
    <dgm:pt modelId="{5524F79F-6EA9-C245-B59A-EB45C552FA0F}" type="sibTrans" cxnId="{E0787511-4CB9-D34D-9542-103465A19C38}">
      <dgm:prSet/>
      <dgm:spPr/>
      <dgm:t>
        <a:bodyPr/>
        <a:lstStyle/>
        <a:p>
          <a:endParaRPr lang="en-US"/>
        </a:p>
      </dgm:t>
    </dgm:pt>
    <dgm:pt modelId="{79A054F5-A2D6-D344-AD1D-C3F0BBE9C64F}">
      <dgm:prSet/>
      <dgm:spPr/>
      <dgm:t>
        <a:bodyPr/>
        <a:lstStyle/>
        <a:p>
          <a:r>
            <a:rPr lang="en-US" dirty="0" smtClean="0"/>
            <a:t>…</a:t>
          </a:r>
          <a:endParaRPr lang="en-US" dirty="0"/>
        </a:p>
      </dgm:t>
    </dgm:pt>
    <dgm:pt modelId="{9971F0E7-6253-304A-9658-51937CCFB04C}" type="parTrans" cxnId="{555F5210-96D7-394F-93C0-D65009093CCC}">
      <dgm:prSet/>
      <dgm:spPr/>
      <dgm:t>
        <a:bodyPr/>
        <a:lstStyle/>
        <a:p>
          <a:endParaRPr lang="en-US"/>
        </a:p>
      </dgm:t>
    </dgm:pt>
    <dgm:pt modelId="{F2CE5F67-39BD-B84C-88E7-55DD08BDE05E}" type="sibTrans" cxnId="{555F5210-96D7-394F-93C0-D65009093CCC}">
      <dgm:prSet/>
      <dgm:spPr/>
      <dgm:t>
        <a:bodyPr/>
        <a:lstStyle/>
        <a:p>
          <a:endParaRPr lang="en-US"/>
        </a:p>
      </dgm:t>
    </dgm:pt>
    <dgm:pt modelId="{4221CB63-0AD6-4645-9BAF-8923E28B2074}">
      <dgm:prSet/>
      <dgm:spPr/>
      <dgm:t>
        <a:bodyPr/>
        <a:lstStyle/>
        <a:p>
          <a:r>
            <a:rPr lang="en-US" dirty="0" smtClean="0"/>
            <a:t>…</a:t>
          </a:r>
          <a:endParaRPr lang="en-US" dirty="0"/>
        </a:p>
      </dgm:t>
    </dgm:pt>
    <dgm:pt modelId="{689256C7-0D05-D74A-BEFE-08A7DDB12F08}" type="parTrans" cxnId="{FE10F843-9C21-BB47-9EFA-E42208DDCD2F}">
      <dgm:prSet/>
      <dgm:spPr/>
      <dgm:t>
        <a:bodyPr/>
        <a:lstStyle/>
        <a:p>
          <a:endParaRPr lang="en-US"/>
        </a:p>
      </dgm:t>
    </dgm:pt>
    <dgm:pt modelId="{C31BB300-54DF-2244-B342-74A148A2C18C}" type="sibTrans" cxnId="{FE10F843-9C21-BB47-9EFA-E42208DDCD2F}">
      <dgm:prSet/>
      <dgm:spPr/>
      <dgm:t>
        <a:bodyPr/>
        <a:lstStyle/>
        <a:p>
          <a:endParaRPr lang="en-US"/>
        </a:p>
      </dgm:t>
    </dgm:pt>
    <dgm:pt modelId="{3E63E181-1C9F-E54F-AF18-9BD013311526}" type="pres">
      <dgm:prSet presAssocID="{D2F6FF4D-6598-744D-BCBE-68F625A603DC}" presName="hierChild1" presStyleCnt="0">
        <dgm:presLayoutVars>
          <dgm:chPref val="1"/>
          <dgm:dir/>
          <dgm:animOne val="branch"/>
          <dgm:animLvl val="lvl"/>
          <dgm:resizeHandles/>
        </dgm:presLayoutVars>
      </dgm:prSet>
      <dgm:spPr/>
      <dgm:t>
        <a:bodyPr/>
        <a:lstStyle/>
        <a:p>
          <a:endParaRPr lang="en-US"/>
        </a:p>
      </dgm:t>
    </dgm:pt>
    <dgm:pt modelId="{B1EFE13B-FED2-0C46-8A52-C4025C1F33B1}" type="pres">
      <dgm:prSet presAssocID="{56408539-63EB-064B-B4DA-8CD1D9D3E8E3}" presName="hierRoot1" presStyleCnt="0"/>
      <dgm:spPr/>
    </dgm:pt>
    <dgm:pt modelId="{BAAF3282-BAE4-0246-80E6-E5BF900B8E1F}" type="pres">
      <dgm:prSet presAssocID="{56408539-63EB-064B-B4DA-8CD1D9D3E8E3}" presName="composite" presStyleCnt="0"/>
      <dgm:spPr/>
    </dgm:pt>
    <dgm:pt modelId="{8BF284F4-F5A2-BE48-BE42-538788152815}" type="pres">
      <dgm:prSet presAssocID="{56408539-63EB-064B-B4DA-8CD1D9D3E8E3}" presName="background" presStyleLbl="node0" presStyleIdx="0" presStyleCnt="1"/>
      <dgm:spPr/>
    </dgm:pt>
    <dgm:pt modelId="{ACA492BC-0DDB-6B42-BD3A-12E2FF5A5629}" type="pres">
      <dgm:prSet presAssocID="{56408539-63EB-064B-B4DA-8CD1D9D3E8E3}" presName="text" presStyleLbl="fgAcc0" presStyleIdx="0" presStyleCnt="1">
        <dgm:presLayoutVars>
          <dgm:chPref val="3"/>
        </dgm:presLayoutVars>
      </dgm:prSet>
      <dgm:spPr/>
      <dgm:t>
        <a:bodyPr/>
        <a:lstStyle/>
        <a:p>
          <a:endParaRPr lang="en-US"/>
        </a:p>
      </dgm:t>
    </dgm:pt>
    <dgm:pt modelId="{C93D02AA-EF1E-DB48-802A-0E0B0C3A88B7}" type="pres">
      <dgm:prSet presAssocID="{56408539-63EB-064B-B4DA-8CD1D9D3E8E3}" presName="hierChild2" presStyleCnt="0"/>
      <dgm:spPr/>
    </dgm:pt>
    <dgm:pt modelId="{3CF63F31-94B1-DE46-BED7-17E1D914DD7B}" type="pres">
      <dgm:prSet presAssocID="{3D80189E-D98F-6747-844A-BBC269F1CC82}" presName="Name10" presStyleLbl="parChTrans1D2" presStyleIdx="0" presStyleCnt="4"/>
      <dgm:spPr/>
      <dgm:t>
        <a:bodyPr/>
        <a:lstStyle/>
        <a:p>
          <a:endParaRPr lang="en-US"/>
        </a:p>
      </dgm:t>
    </dgm:pt>
    <dgm:pt modelId="{2772AF3F-C898-3A46-BA59-6382063CBFE5}" type="pres">
      <dgm:prSet presAssocID="{571D22E1-7653-F343-B2E8-90F36D6A9F2D}" presName="hierRoot2" presStyleCnt="0"/>
      <dgm:spPr/>
    </dgm:pt>
    <dgm:pt modelId="{7CE69D4D-0FCB-7C4E-A700-A396185CA852}" type="pres">
      <dgm:prSet presAssocID="{571D22E1-7653-F343-B2E8-90F36D6A9F2D}" presName="composite2" presStyleCnt="0"/>
      <dgm:spPr/>
    </dgm:pt>
    <dgm:pt modelId="{6B49BEBE-6874-B64B-8D91-C901449B9D77}" type="pres">
      <dgm:prSet presAssocID="{571D22E1-7653-F343-B2E8-90F36D6A9F2D}" presName="background2" presStyleLbl="node2" presStyleIdx="0" presStyleCnt="4"/>
      <dgm:spPr/>
    </dgm:pt>
    <dgm:pt modelId="{1511D9D0-6EB8-A146-A434-5F28A80AEE08}" type="pres">
      <dgm:prSet presAssocID="{571D22E1-7653-F343-B2E8-90F36D6A9F2D}" presName="text2" presStyleLbl="fgAcc2" presStyleIdx="0" presStyleCnt="4">
        <dgm:presLayoutVars>
          <dgm:chPref val="3"/>
        </dgm:presLayoutVars>
      </dgm:prSet>
      <dgm:spPr/>
      <dgm:t>
        <a:bodyPr/>
        <a:lstStyle/>
        <a:p>
          <a:endParaRPr lang="en-US"/>
        </a:p>
      </dgm:t>
    </dgm:pt>
    <dgm:pt modelId="{7DE3857F-07AF-EE4A-A031-9FFF99B66D5D}" type="pres">
      <dgm:prSet presAssocID="{571D22E1-7653-F343-B2E8-90F36D6A9F2D}" presName="hierChild3" presStyleCnt="0"/>
      <dgm:spPr/>
    </dgm:pt>
    <dgm:pt modelId="{A55AAC3A-8507-8940-BD79-669BCA149FE1}" type="pres">
      <dgm:prSet presAssocID="{D23C4E8D-F31B-DC4D-95EC-355A87D1B450}" presName="Name17" presStyleLbl="parChTrans1D3" presStyleIdx="0" presStyleCnt="4"/>
      <dgm:spPr/>
      <dgm:t>
        <a:bodyPr/>
        <a:lstStyle/>
        <a:p>
          <a:endParaRPr lang="en-US"/>
        </a:p>
      </dgm:t>
    </dgm:pt>
    <dgm:pt modelId="{E54C7AA6-1D8A-144A-A626-F9F4CE80A658}" type="pres">
      <dgm:prSet presAssocID="{F8B2D88B-DF87-D84D-846F-D402BEFDE5C3}" presName="hierRoot3" presStyleCnt="0"/>
      <dgm:spPr/>
    </dgm:pt>
    <dgm:pt modelId="{A43F5AA1-AF36-DB4D-80B5-DFD94FDE00D9}" type="pres">
      <dgm:prSet presAssocID="{F8B2D88B-DF87-D84D-846F-D402BEFDE5C3}" presName="composite3" presStyleCnt="0"/>
      <dgm:spPr/>
    </dgm:pt>
    <dgm:pt modelId="{FF86A9E3-9622-474C-AEA3-D2BF4DC3D43E}" type="pres">
      <dgm:prSet presAssocID="{F8B2D88B-DF87-D84D-846F-D402BEFDE5C3}" presName="background3" presStyleLbl="node3" presStyleIdx="0" presStyleCnt="4"/>
      <dgm:spPr/>
    </dgm:pt>
    <dgm:pt modelId="{F7936E1E-1150-D340-9F40-957D6DA42292}" type="pres">
      <dgm:prSet presAssocID="{F8B2D88B-DF87-D84D-846F-D402BEFDE5C3}" presName="text3" presStyleLbl="fgAcc3" presStyleIdx="0" presStyleCnt="4" custScaleX="125871">
        <dgm:presLayoutVars>
          <dgm:chPref val="3"/>
        </dgm:presLayoutVars>
      </dgm:prSet>
      <dgm:spPr/>
      <dgm:t>
        <a:bodyPr/>
        <a:lstStyle/>
        <a:p>
          <a:endParaRPr lang="en-US"/>
        </a:p>
      </dgm:t>
    </dgm:pt>
    <dgm:pt modelId="{6FAFB54E-0F1D-5543-892B-4FD3A42754CB}" type="pres">
      <dgm:prSet presAssocID="{F8B2D88B-DF87-D84D-846F-D402BEFDE5C3}" presName="hierChild4" presStyleCnt="0"/>
      <dgm:spPr/>
    </dgm:pt>
    <dgm:pt modelId="{AF0B56EB-43D6-1744-95A5-31EF0F016866}" type="pres">
      <dgm:prSet presAssocID="{C302BF65-5CD9-A342-8C4C-2FFAE4EA0097}" presName="Name10" presStyleLbl="parChTrans1D2" presStyleIdx="1" presStyleCnt="4"/>
      <dgm:spPr/>
      <dgm:t>
        <a:bodyPr/>
        <a:lstStyle/>
        <a:p>
          <a:endParaRPr lang="en-US"/>
        </a:p>
      </dgm:t>
    </dgm:pt>
    <dgm:pt modelId="{6D89660A-DE26-9542-898F-DECB6EC9F996}" type="pres">
      <dgm:prSet presAssocID="{682E29DE-5611-504D-AFC1-C7BFD76216F0}" presName="hierRoot2" presStyleCnt="0"/>
      <dgm:spPr/>
    </dgm:pt>
    <dgm:pt modelId="{B6F41959-2A02-6447-BE2E-65C5C3A3EE25}" type="pres">
      <dgm:prSet presAssocID="{682E29DE-5611-504D-AFC1-C7BFD76216F0}" presName="composite2" presStyleCnt="0"/>
      <dgm:spPr/>
    </dgm:pt>
    <dgm:pt modelId="{9478E3DC-8E38-B845-B1EE-3577B332E331}" type="pres">
      <dgm:prSet presAssocID="{682E29DE-5611-504D-AFC1-C7BFD76216F0}" presName="background2" presStyleLbl="node2" presStyleIdx="1" presStyleCnt="4"/>
      <dgm:spPr/>
    </dgm:pt>
    <dgm:pt modelId="{83E2CDE0-7083-2148-BD9E-8302FDCABEF5}" type="pres">
      <dgm:prSet presAssocID="{682E29DE-5611-504D-AFC1-C7BFD76216F0}" presName="text2" presStyleLbl="fgAcc2" presStyleIdx="1" presStyleCnt="4">
        <dgm:presLayoutVars>
          <dgm:chPref val="3"/>
        </dgm:presLayoutVars>
      </dgm:prSet>
      <dgm:spPr/>
      <dgm:t>
        <a:bodyPr/>
        <a:lstStyle/>
        <a:p>
          <a:endParaRPr lang="en-US"/>
        </a:p>
      </dgm:t>
    </dgm:pt>
    <dgm:pt modelId="{46CBFCEB-632E-4F4B-9A7A-EBF546189E69}" type="pres">
      <dgm:prSet presAssocID="{682E29DE-5611-504D-AFC1-C7BFD76216F0}" presName="hierChild3" presStyleCnt="0"/>
      <dgm:spPr/>
    </dgm:pt>
    <dgm:pt modelId="{296A6167-421F-C84E-8F4C-FE063114B005}" type="pres">
      <dgm:prSet presAssocID="{17AC5333-4544-3B4D-B7BC-9194E1AF2887}" presName="Name17" presStyleLbl="parChTrans1D3" presStyleIdx="1" presStyleCnt="4"/>
      <dgm:spPr/>
      <dgm:t>
        <a:bodyPr/>
        <a:lstStyle/>
        <a:p>
          <a:endParaRPr lang="en-US"/>
        </a:p>
      </dgm:t>
    </dgm:pt>
    <dgm:pt modelId="{F6BE0AA2-BB77-814C-ADAA-F2590DD1EAF1}" type="pres">
      <dgm:prSet presAssocID="{E54DBECE-759D-2049-A6E1-04CDB785AE17}" presName="hierRoot3" presStyleCnt="0"/>
      <dgm:spPr/>
    </dgm:pt>
    <dgm:pt modelId="{3582B6E3-6AAE-FF4F-B674-9E48B7567B44}" type="pres">
      <dgm:prSet presAssocID="{E54DBECE-759D-2049-A6E1-04CDB785AE17}" presName="composite3" presStyleCnt="0"/>
      <dgm:spPr/>
    </dgm:pt>
    <dgm:pt modelId="{9FC2B82A-0559-DC4D-988A-0E9368047C69}" type="pres">
      <dgm:prSet presAssocID="{E54DBECE-759D-2049-A6E1-04CDB785AE17}" presName="background3" presStyleLbl="node3" presStyleIdx="1" presStyleCnt="4"/>
      <dgm:spPr/>
    </dgm:pt>
    <dgm:pt modelId="{FB6EFBE0-8321-DA44-92F9-5CC15A693E96}" type="pres">
      <dgm:prSet presAssocID="{E54DBECE-759D-2049-A6E1-04CDB785AE17}" presName="text3" presStyleLbl="fgAcc3" presStyleIdx="1" presStyleCnt="4" custScaleX="118853">
        <dgm:presLayoutVars>
          <dgm:chPref val="3"/>
        </dgm:presLayoutVars>
      </dgm:prSet>
      <dgm:spPr/>
      <dgm:t>
        <a:bodyPr/>
        <a:lstStyle/>
        <a:p>
          <a:endParaRPr lang="en-US"/>
        </a:p>
      </dgm:t>
    </dgm:pt>
    <dgm:pt modelId="{839842B4-0120-F643-B688-7325D0453D32}" type="pres">
      <dgm:prSet presAssocID="{E54DBECE-759D-2049-A6E1-04CDB785AE17}" presName="hierChild4" presStyleCnt="0"/>
      <dgm:spPr/>
    </dgm:pt>
    <dgm:pt modelId="{8D7FBC8B-1FC7-3F4D-9A42-B4BE5B26CD71}" type="pres">
      <dgm:prSet presAssocID="{610E153C-344F-7248-BC76-C825E40E5B05}" presName="Name10" presStyleLbl="parChTrans1D2" presStyleIdx="2" presStyleCnt="4"/>
      <dgm:spPr/>
      <dgm:t>
        <a:bodyPr/>
        <a:lstStyle/>
        <a:p>
          <a:endParaRPr lang="en-US"/>
        </a:p>
      </dgm:t>
    </dgm:pt>
    <dgm:pt modelId="{8CE03F09-60CD-1642-9620-FC71D2EE5604}" type="pres">
      <dgm:prSet presAssocID="{ABC810AA-F123-A146-96A1-FF0D04280BC2}" presName="hierRoot2" presStyleCnt="0"/>
      <dgm:spPr/>
    </dgm:pt>
    <dgm:pt modelId="{9B870690-010B-5948-9656-15F93B56BF13}" type="pres">
      <dgm:prSet presAssocID="{ABC810AA-F123-A146-96A1-FF0D04280BC2}" presName="composite2" presStyleCnt="0"/>
      <dgm:spPr/>
    </dgm:pt>
    <dgm:pt modelId="{7516C2A2-A1EB-354E-B7F4-9FF571A75B9C}" type="pres">
      <dgm:prSet presAssocID="{ABC810AA-F123-A146-96A1-FF0D04280BC2}" presName="background2" presStyleLbl="node2" presStyleIdx="2" presStyleCnt="4"/>
      <dgm:spPr/>
    </dgm:pt>
    <dgm:pt modelId="{FB6A3CFE-1026-F646-A902-46F4A9702360}" type="pres">
      <dgm:prSet presAssocID="{ABC810AA-F123-A146-96A1-FF0D04280BC2}" presName="text2" presStyleLbl="fgAcc2" presStyleIdx="2" presStyleCnt="4">
        <dgm:presLayoutVars>
          <dgm:chPref val="3"/>
        </dgm:presLayoutVars>
      </dgm:prSet>
      <dgm:spPr/>
      <dgm:t>
        <a:bodyPr/>
        <a:lstStyle/>
        <a:p>
          <a:endParaRPr lang="en-US"/>
        </a:p>
      </dgm:t>
    </dgm:pt>
    <dgm:pt modelId="{63661921-1B4B-B04A-8D8D-BC2C65054E58}" type="pres">
      <dgm:prSet presAssocID="{ABC810AA-F123-A146-96A1-FF0D04280BC2}" presName="hierChild3" presStyleCnt="0"/>
      <dgm:spPr/>
    </dgm:pt>
    <dgm:pt modelId="{2B9B7173-F957-884E-B187-F8FB8B1F3A70}" type="pres">
      <dgm:prSet presAssocID="{2ED9995B-12B3-5F42-8FF3-310FFAA8A86A}" presName="Name17" presStyleLbl="parChTrans1D3" presStyleIdx="2" presStyleCnt="4"/>
      <dgm:spPr/>
      <dgm:t>
        <a:bodyPr/>
        <a:lstStyle/>
        <a:p>
          <a:endParaRPr lang="en-US"/>
        </a:p>
      </dgm:t>
    </dgm:pt>
    <dgm:pt modelId="{35DEE1D0-7DDA-C647-90C4-7EE5FA038E2F}" type="pres">
      <dgm:prSet presAssocID="{67EAB086-6924-4B41-92B8-95BC822DDD89}" presName="hierRoot3" presStyleCnt="0"/>
      <dgm:spPr/>
    </dgm:pt>
    <dgm:pt modelId="{2438CDA9-7F24-1742-98D0-9638E22C942F}" type="pres">
      <dgm:prSet presAssocID="{67EAB086-6924-4B41-92B8-95BC822DDD89}" presName="composite3" presStyleCnt="0"/>
      <dgm:spPr/>
    </dgm:pt>
    <dgm:pt modelId="{8DEDD59A-F7CE-C149-B71F-BB9E3355479B}" type="pres">
      <dgm:prSet presAssocID="{67EAB086-6924-4B41-92B8-95BC822DDD89}" presName="background3" presStyleLbl="node3" presStyleIdx="2" presStyleCnt="4"/>
      <dgm:spPr/>
    </dgm:pt>
    <dgm:pt modelId="{710283AE-71E1-104E-9028-CF1C3CFEC6DF}" type="pres">
      <dgm:prSet presAssocID="{67EAB086-6924-4B41-92B8-95BC822DDD89}" presName="text3" presStyleLbl="fgAcc3" presStyleIdx="2" presStyleCnt="4" custScaleX="120138">
        <dgm:presLayoutVars>
          <dgm:chPref val="3"/>
        </dgm:presLayoutVars>
      </dgm:prSet>
      <dgm:spPr/>
      <dgm:t>
        <a:bodyPr/>
        <a:lstStyle/>
        <a:p>
          <a:endParaRPr lang="en-US"/>
        </a:p>
      </dgm:t>
    </dgm:pt>
    <dgm:pt modelId="{D6B795A7-0924-9141-A1BB-70E09F3BC59F}" type="pres">
      <dgm:prSet presAssocID="{67EAB086-6924-4B41-92B8-95BC822DDD89}" presName="hierChild4" presStyleCnt="0"/>
      <dgm:spPr/>
    </dgm:pt>
    <dgm:pt modelId="{DB3EFE16-9B85-D04E-8F0F-8688AB8664B5}" type="pres">
      <dgm:prSet presAssocID="{9971F0E7-6253-304A-9658-51937CCFB04C}" presName="Name10" presStyleLbl="parChTrans1D2" presStyleIdx="3" presStyleCnt="4"/>
      <dgm:spPr/>
      <dgm:t>
        <a:bodyPr/>
        <a:lstStyle/>
        <a:p>
          <a:endParaRPr lang="en-US"/>
        </a:p>
      </dgm:t>
    </dgm:pt>
    <dgm:pt modelId="{08EAA5B3-9BB7-CB43-B400-037FE7A356D4}" type="pres">
      <dgm:prSet presAssocID="{79A054F5-A2D6-D344-AD1D-C3F0BBE9C64F}" presName="hierRoot2" presStyleCnt="0"/>
      <dgm:spPr/>
    </dgm:pt>
    <dgm:pt modelId="{19CA0EB8-760A-464A-AF91-B8EE39C68EF9}" type="pres">
      <dgm:prSet presAssocID="{79A054F5-A2D6-D344-AD1D-C3F0BBE9C64F}" presName="composite2" presStyleCnt="0"/>
      <dgm:spPr/>
    </dgm:pt>
    <dgm:pt modelId="{7A2A475F-CEF9-2043-BAF0-5FB9E94704EB}" type="pres">
      <dgm:prSet presAssocID="{79A054F5-A2D6-D344-AD1D-C3F0BBE9C64F}" presName="background2" presStyleLbl="node2" presStyleIdx="3" presStyleCnt="4"/>
      <dgm:spPr/>
    </dgm:pt>
    <dgm:pt modelId="{F9AC79E2-CF6E-AF40-9712-657C83636493}" type="pres">
      <dgm:prSet presAssocID="{79A054F5-A2D6-D344-AD1D-C3F0BBE9C64F}" presName="text2" presStyleLbl="fgAcc2" presStyleIdx="3" presStyleCnt="4">
        <dgm:presLayoutVars>
          <dgm:chPref val="3"/>
        </dgm:presLayoutVars>
      </dgm:prSet>
      <dgm:spPr/>
      <dgm:t>
        <a:bodyPr/>
        <a:lstStyle/>
        <a:p>
          <a:endParaRPr lang="en-US"/>
        </a:p>
      </dgm:t>
    </dgm:pt>
    <dgm:pt modelId="{6070F5CE-1C39-0247-BB44-A7FDFCFB4652}" type="pres">
      <dgm:prSet presAssocID="{79A054F5-A2D6-D344-AD1D-C3F0BBE9C64F}" presName="hierChild3" presStyleCnt="0"/>
      <dgm:spPr/>
    </dgm:pt>
    <dgm:pt modelId="{418423A2-EFB0-9547-A5DB-7BBB855D8C3E}" type="pres">
      <dgm:prSet presAssocID="{689256C7-0D05-D74A-BEFE-08A7DDB12F08}" presName="Name17" presStyleLbl="parChTrans1D3" presStyleIdx="3" presStyleCnt="4"/>
      <dgm:spPr/>
      <dgm:t>
        <a:bodyPr/>
        <a:lstStyle/>
        <a:p>
          <a:endParaRPr lang="en-US"/>
        </a:p>
      </dgm:t>
    </dgm:pt>
    <dgm:pt modelId="{BBF33E23-DC5A-2D4B-A43B-0F29A1B2EC37}" type="pres">
      <dgm:prSet presAssocID="{4221CB63-0AD6-4645-9BAF-8923E28B2074}" presName="hierRoot3" presStyleCnt="0"/>
      <dgm:spPr/>
    </dgm:pt>
    <dgm:pt modelId="{DD3EF911-A864-F240-B30A-88530288A82E}" type="pres">
      <dgm:prSet presAssocID="{4221CB63-0AD6-4645-9BAF-8923E28B2074}" presName="composite3" presStyleCnt="0"/>
      <dgm:spPr/>
    </dgm:pt>
    <dgm:pt modelId="{8E5BB36B-E84B-CE41-8A69-28CF9E0C1F7F}" type="pres">
      <dgm:prSet presAssocID="{4221CB63-0AD6-4645-9BAF-8923E28B2074}" presName="background3" presStyleLbl="node3" presStyleIdx="3" presStyleCnt="4"/>
      <dgm:spPr/>
    </dgm:pt>
    <dgm:pt modelId="{DD86CE50-C86D-5447-B1DB-4000622DFDD0}" type="pres">
      <dgm:prSet presAssocID="{4221CB63-0AD6-4645-9BAF-8923E28B2074}" presName="text3" presStyleLbl="fgAcc3" presStyleIdx="3" presStyleCnt="4">
        <dgm:presLayoutVars>
          <dgm:chPref val="3"/>
        </dgm:presLayoutVars>
      </dgm:prSet>
      <dgm:spPr/>
      <dgm:t>
        <a:bodyPr/>
        <a:lstStyle/>
        <a:p>
          <a:endParaRPr lang="en-US"/>
        </a:p>
      </dgm:t>
    </dgm:pt>
    <dgm:pt modelId="{BF06C4E9-03DB-0E4F-9A23-972BBC96ABBD}" type="pres">
      <dgm:prSet presAssocID="{4221CB63-0AD6-4645-9BAF-8923E28B2074}" presName="hierChild4" presStyleCnt="0"/>
      <dgm:spPr/>
    </dgm:pt>
  </dgm:ptLst>
  <dgm:cxnLst>
    <dgm:cxn modelId="{7D0009DE-1CE9-3A4B-8B98-F79A6684EC03}" type="presOf" srcId="{D23C4E8D-F31B-DC4D-95EC-355A87D1B450}" destId="{A55AAC3A-8507-8940-BD79-669BCA149FE1}" srcOrd="0" destOrd="0" presId="urn:microsoft.com/office/officeart/2005/8/layout/hierarchy1"/>
    <dgm:cxn modelId="{5FE98895-943F-7342-87B6-ECF7EAD699FF}" srcId="{ABC810AA-F123-A146-96A1-FF0D04280BC2}" destId="{67EAB086-6924-4B41-92B8-95BC822DDD89}" srcOrd="0" destOrd="0" parTransId="{2ED9995B-12B3-5F42-8FF3-310FFAA8A86A}" sibTransId="{FB47D1B4-6E6A-984F-938E-B249484149A9}"/>
    <dgm:cxn modelId="{72E28793-3335-2542-937A-34BA9787303A}" type="presOf" srcId="{ABC810AA-F123-A146-96A1-FF0D04280BC2}" destId="{FB6A3CFE-1026-F646-A902-46F4A9702360}" srcOrd="0" destOrd="0" presId="urn:microsoft.com/office/officeart/2005/8/layout/hierarchy1"/>
    <dgm:cxn modelId="{BF6585F6-48B8-4242-9AFC-6F113DDD23C9}" type="presOf" srcId="{F8B2D88B-DF87-D84D-846F-D402BEFDE5C3}" destId="{F7936E1E-1150-D340-9F40-957D6DA42292}" srcOrd="0" destOrd="0" presId="urn:microsoft.com/office/officeart/2005/8/layout/hierarchy1"/>
    <dgm:cxn modelId="{2EEE11C9-3127-CA43-BFDA-92A603FCCE9B}" type="presOf" srcId="{E54DBECE-759D-2049-A6E1-04CDB785AE17}" destId="{FB6EFBE0-8321-DA44-92F9-5CC15A693E96}" srcOrd="0" destOrd="0" presId="urn:microsoft.com/office/officeart/2005/8/layout/hierarchy1"/>
    <dgm:cxn modelId="{08C9B5E5-F4F5-034B-8730-1158E230F630}" type="presOf" srcId="{67EAB086-6924-4B41-92B8-95BC822DDD89}" destId="{710283AE-71E1-104E-9028-CF1C3CFEC6DF}" srcOrd="0" destOrd="0" presId="urn:microsoft.com/office/officeart/2005/8/layout/hierarchy1"/>
    <dgm:cxn modelId="{FE10F843-9C21-BB47-9EFA-E42208DDCD2F}" srcId="{79A054F5-A2D6-D344-AD1D-C3F0BBE9C64F}" destId="{4221CB63-0AD6-4645-9BAF-8923E28B2074}" srcOrd="0" destOrd="0" parTransId="{689256C7-0D05-D74A-BEFE-08A7DDB12F08}" sibTransId="{C31BB300-54DF-2244-B342-74A148A2C18C}"/>
    <dgm:cxn modelId="{54E75C93-540A-7E4B-BDA9-E0F3D9498BAF}" type="presOf" srcId="{C302BF65-5CD9-A342-8C4C-2FFAE4EA0097}" destId="{AF0B56EB-43D6-1744-95A5-31EF0F016866}" srcOrd="0" destOrd="0" presId="urn:microsoft.com/office/officeart/2005/8/layout/hierarchy1"/>
    <dgm:cxn modelId="{BFA9D3C1-8E19-3046-80CC-F091660614CD}" srcId="{56408539-63EB-064B-B4DA-8CD1D9D3E8E3}" destId="{682E29DE-5611-504D-AFC1-C7BFD76216F0}" srcOrd="1" destOrd="0" parTransId="{C302BF65-5CD9-A342-8C4C-2FFAE4EA0097}" sibTransId="{22161D72-AB2D-4A49-B605-52B72FF9D2EC}"/>
    <dgm:cxn modelId="{E2C33E8A-61BE-8B49-8315-E2AE0BB47D4E}" type="presOf" srcId="{17AC5333-4544-3B4D-B7BC-9194E1AF2887}" destId="{296A6167-421F-C84E-8F4C-FE063114B005}" srcOrd="0" destOrd="0" presId="urn:microsoft.com/office/officeart/2005/8/layout/hierarchy1"/>
    <dgm:cxn modelId="{F7CD9B20-6184-9945-B40E-DABE09D6554D}" type="presOf" srcId="{689256C7-0D05-D74A-BEFE-08A7DDB12F08}" destId="{418423A2-EFB0-9547-A5DB-7BBB855D8C3E}" srcOrd="0" destOrd="0" presId="urn:microsoft.com/office/officeart/2005/8/layout/hierarchy1"/>
    <dgm:cxn modelId="{DC232595-ED34-9345-A3E8-5707E730752F}" type="presOf" srcId="{4221CB63-0AD6-4645-9BAF-8923E28B2074}" destId="{DD86CE50-C86D-5447-B1DB-4000622DFDD0}" srcOrd="0" destOrd="0" presId="urn:microsoft.com/office/officeart/2005/8/layout/hierarchy1"/>
    <dgm:cxn modelId="{38B12986-ED1E-C844-95E1-ACE88512EF5E}" srcId="{56408539-63EB-064B-B4DA-8CD1D9D3E8E3}" destId="{ABC810AA-F123-A146-96A1-FF0D04280BC2}" srcOrd="2" destOrd="0" parTransId="{610E153C-344F-7248-BC76-C825E40E5B05}" sibTransId="{461817E1-4878-E64F-B4A1-F669BEC6024F}"/>
    <dgm:cxn modelId="{555F5210-96D7-394F-93C0-D65009093CCC}" srcId="{56408539-63EB-064B-B4DA-8CD1D9D3E8E3}" destId="{79A054F5-A2D6-D344-AD1D-C3F0BBE9C64F}" srcOrd="3" destOrd="0" parTransId="{9971F0E7-6253-304A-9658-51937CCFB04C}" sibTransId="{F2CE5F67-39BD-B84C-88E7-55DD08BDE05E}"/>
    <dgm:cxn modelId="{F47C2452-51BC-444D-AD0B-06BCDE955D8A}" srcId="{D2F6FF4D-6598-744D-BCBE-68F625A603DC}" destId="{56408539-63EB-064B-B4DA-8CD1D9D3E8E3}" srcOrd="0" destOrd="0" parTransId="{B30F0274-EB40-C343-96B2-EC13DE6067AA}" sibTransId="{56A2B36E-07A1-4F41-8BF2-4A40DC5EA77E}"/>
    <dgm:cxn modelId="{E0787511-4CB9-D34D-9542-103465A19C38}" srcId="{682E29DE-5611-504D-AFC1-C7BFD76216F0}" destId="{E54DBECE-759D-2049-A6E1-04CDB785AE17}" srcOrd="0" destOrd="0" parTransId="{17AC5333-4544-3B4D-B7BC-9194E1AF2887}" sibTransId="{5524F79F-6EA9-C245-B59A-EB45C552FA0F}"/>
    <dgm:cxn modelId="{A8B72212-EA0A-B847-A689-14B9F1CE2203}" type="presOf" srcId="{3D80189E-D98F-6747-844A-BBC269F1CC82}" destId="{3CF63F31-94B1-DE46-BED7-17E1D914DD7B}" srcOrd="0" destOrd="0" presId="urn:microsoft.com/office/officeart/2005/8/layout/hierarchy1"/>
    <dgm:cxn modelId="{24FBA357-BD06-B44E-9DB4-22ABF131F3F5}" type="presOf" srcId="{D2F6FF4D-6598-744D-BCBE-68F625A603DC}" destId="{3E63E181-1C9F-E54F-AF18-9BD013311526}" srcOrd="0" destOrd="0" presId="urn:microsoft.com/office/officeart/2005/8/layout/hierarchy1"/>
    <dgm:cxn modelId="{BE39B4E2-8A0A-1046-82E7-1481DF43BED7}" type="presOf" srcId="{571D22E1-7653-F343-B2E8-90F36D6A9F2D}" destId="{1511D9D0-6EB8-A146-A434-5F28A80AEE08}" srcOrd="0" destOrd="0" presId="urn:microsoft.com/office/officeart/2005/8/layout/hierarchy1"/>
    <dgm:cxn modelId="{6D0793B8-4A1E-CD44-B48E-D11A312EF851}" srcId="{56408539-63EB-064B-B4DA-8CD1D9D3E8E3}" destId="{571D22E1-7653-F343-B2E8-90F36D6A9F2D}" srcOrd="0" destOrd="0" parTransId="{3D80189E-D98F-6747-844A-BBC269F1CC82}" sibTransId="{7CA2DF1A-93B5-8548-AC4E-14DA53701FCE}"/>
    <dgm:cxn modelId="{F52DC83C-E7EB-9542-A23A-A3B9F76F10D0}" type="presOf" srcId="{2ED9995B-12B3-5F42-8FF3-310FFAA8A86A}" destId="{2B9B7173-F957-884E-B187-F8FB8B1F3A70}" srcOrd="0" destOrd="0" presId="urn:microsoft.com/office/officeart/2005/8/layout/hierarchy1"/>
    <dgm:cxn modelId="{3158DB5E-A287-4A4C-A9F9-60B59485EE74}" type="presOf" srcId="{682E29DE-5611-504D-AFC1-C7BFD76216F0}" destId="{83E2CDE0-7083-2148-BD9E-8302FDCABEF5}" srcOrd="0" destOrd="0" presId="urn:microsoft.com/office/officeart/2005/8/layout/hierarchy1"/>
    <dgm:cxn modelId="{E473D109-F6F3-214B-9C22-9EE9452E6EDE}" type="presOf" srcId="{610E153C-344F-7248-BC76-C825E40E5B05}" destId="{8D7FBC8B-1FC7-3F4D-9A42-B4BE5B26CD71}" srcOrd="0" destOrd="0" presId="urn:microsoft.com/office/officeart/2005/8/layout/hierarchy1"/>
    <dgm:cxn modelId="{3C803BC5-1841-7F43-913F-28BCA6C40364}" type="presOf" srcId="{79A054F5-A2D6-D344-AD1D-C3F0BBE9C64F}" destId="{F9AC79E2-CF6E-AF40-9712-657C83636493}" srcOrd="0" destOrd="0" presId="urn:microsoft.com/office/officeart/2005/8/layout/hierarchy1"/>
    <dgm:cxn modelId="{61A774F8-4E9A-3F4C-9C11-32BD715DD7BA}" type="presOf" srcId="{56408539-63EB-064B-B4DA-8CD1D9D3E8E3}" destId="{ACA492BC-0DDB-6B42-BD3A-12E2FF5A5629}" srcOrd="0" destOrd="0" presId="urn:microsoft.com/office/officeart/2005/8/layout/hierarchy1"/>
    <dgm:cxn modelId="{21589E41-A646-F848-943E-13EE8D40C56E}" type="presOf" srcId="{9971F0E7-6253-304A-9658-51937CCFB04C}" destId="{DB3EFE16-9B85-D04E-8F0F-8688AB8664B5}" srcOrd="0" destOrd="0" presId="urn:microsoft.com/office/officeart/2005/8/layout/hierarchy1"/>
    <dgm:cxn modelId="{B2046580-1FAC-074C-BA31-3B84BC391D1D}" srcId="{571D22E1-7653-F343-B2E8-90F36D6A9F2D}" destId="{F8B2D88B-DF87-D84D-846F-D402BEFDE5C3}" srcOrd="0" destOrd="0" parTransId="{D23C4E8D-F31B-DC4D-95EC-355A87D1B450}" sibTransId="{0D7FD503-05BE-8146-AFDB-7FB0BDE81359}"/>
    <dgm:cxn modelId="{EC44C398-B20C-6644-B1E4-5DF5297819AC}" type="presParOf" srcId="{3E63E181-1C9F-E54F-AF18-9BD013311526}" destId="{B1EFE13B-FED2-0C46-8A52-C4025C1F33B1}" srcOrd="0" destOrd="0" presId="urn:microsoft.com/office/officeart/2005/8/layout/hierarchy1"/>
    <dgm:cxn modelId="{FAB76138-F363-8849-B9D7-8894EDFC7D7C}" type="presParOf" srcId="{B1EFE13B-FED2-0C46-8A52-C4025C1F33B1}" destId="{BAAF3282-BAE4-0246-80E6-E5BF900B8E1F}" srcOrd="0" destOrd="0" presId="urn:microsoft.com/office/officeart/2005/8/layout/hierarchy1"/>
    <dgm:cxn modelId="{F439CB52-1541-284D-8961-997D90C47FF2}" type="presParOf" srcId="{BAAF3282-BAE4-0246-80E6-E5BF900B8E1F}" destId="{8BF284F4-F5A2-BE48-BE42-538788152815}" srcOrd="0" destOrd="0" presId="urn:microsoft.com/office/officeart/2005/8/layout/hierarchy1"/>
    <dgm:cxn modelId="{E9302738-7DAA-E64B-B125-2148A408A30D}" type="presParOf" srcId="{BAAF3282-BAE4-0246-80E6-E5BF900B8E1F}" destId="{ACA492BC-0DDB-6B42-BD3A-12E2FF5A5629}" srcOrd="1" destOrd="0" presId="urn:microsoft.com/office/officeart/2005/8/layout/hierarchy1"/>
    <dgm:cxn modelId="{2F9E7007-3E03-204D-AA5B-57725EDBA1E9}" type="presParOf" srcId="{B1EFE13B-FED2-0C46-8A52-C4025C1F33B1}" destId="{C93D02AA-EF1E-DB48-802A-0E0B0C3A88B7}" srcOrd="1" destOrd="0" presId="urn:microsoft.com/office/officeart/2005/8/layout/hierarchy1"/>
    <dgm:cxn modelId="{CE1FF40C-8AF9-E34D-A3D8-EB05A096F7C7}" type="presParOf" srcId="{C93D02AA-EF1E-DB48-802A-0E0B0C3A88B7}" destId="{3CF63F31-94B1-DE46-BED7-17E1D914DD7B}" srcOrd="0" destOrd="0" presId="urn:microsoft.com/office/officeart/2005/8/layout/hierarchy1"/>
    <dgm:cxn modelId="{0A244E93-CD41-314F-BAB8-E27C5D851720}" type="presParOf" srcId="{C93D02AA-EF1E-DB48-802A-0E0B0C3A88B7}" destId="{2772AF3F-C898-3A46-BA59-6382063CBFE5}" srcOrd="1" destOrd="0" presId="urn:microsoft.com/office/officeart/2005/8/layout/hierarchy1"/>
    <dgm:cxn modelId="{C2FAC261-6BBA-9746-82A1-76FC23ABE50F}" type="presParOf" srcId="{2772AF3F-C898-3A46-BA59-6382063CBFE5}" destId="{7CE69D4D-0FCB-7C4E-A700-A396185CA852}" srcOrd="0" destOrd="0" presId="urn:microsoft.com/office/officeart/2005/8/layout/hierarchy1"/>
    <dgm:cxn modelId="{A509DDEE-287B-3E44-9F28-57A21D139333}" type="presParOf" srcId="{7CE69D4D-0FCB-7C4E-A700-A396185CA852}" destId="{6B49BEBE-6874-B64B-8D91-C901449B9D77}" srcOrd="0" destOrd="0" presId="urn:microsoft.com/office/officeart/2005/8/layout/hierarchy1"/>
    <dgm:cxn modelId="{3CC0C276-6F87-7448-B084-46051988DBD9}" type="presParOf" srcId="{7CE69D4D-0FCB-7C4E-A700-A396185CA852}" destId="{1511D9D0-6EB8-A146-A434-5F28A80AEE08}" srcOrd="1" destOrd="0" presId="urn:microsoft.com/office/officeart/2005/8/layout/hierarchy1"/>
    <dgm:cxn modelId="{D11248E3-5D2C-244D-90B6-6D00986A5AEE}" type="presParOf" srcId="{2772AF3F-C898-3A46-BA59-6382063CBFE5}" destId="{7DE3857F-07AF-EE4A-A031-9FFF99B66D5D}" srcOrd="1" destOrd="0" presId="urn:microsoft.com/office/officeart/2005/8/layout/hierarchy1"/>
    <dgm:cxn modelId="{A4E20A15-4C23-164B-B0BF-4354AC5D0E4A}" type="presParOf" srcId="{7DE3857F-07AF-EE4A-A031-9FFF99B66D5D}" destId="{A55AAC3A-8507-8940-BD79-669BCA149FE1}" srcOrd="0" destOrd="0" presId="urn:microsoft.com/office/officeart/2005/8/layout/hierarchy1"/>
    <dgm:cxn modelId="{51634DAE-6A18-D34F-9E83-BEC164BBD529}" type="presParOf" srcId="{7DE3857F-07AF-EE4A-A031-9FFF99B66D5D}" destId="{E54C7AA6-1D8A-144A-A626-F9F4CE80A658}" srcOrd="1" destOrd="0" presId="urn:microsoft.com/office/officeart/2005/8/layout/hierarchy1"/>
    <dgm:cxn modelId="{B1022B43-56DA-5448-846C-B686632F0583}" type="presParOf" srcId="{E54C7AA6-1D8A-144A-A626-F9F4CE80A658}" destId="{A43F5AA1-AF36-DB4D-80B5-DFD94FDE00D9}" srcOrd="0" destOrd="0" presId="urn:microsoft.com/office/officeart/2005/8/layout/hierarchy1"/>
    <dgm:cxn modelId="{17FD18ED-9393-804E-BB80-61B34386C153}" type="presParOf" srcId="{A43F5AA1-AF36-DB4D-80B5-DFD94FDE00D9}" destId="{FF86A9E3-9622-474C-AEA3-D2BF4DC3D43E}" srcOrd="0" destOrd="0" presId="urn:microsoft.com/office/officeart/2005/8/layout/hierarchy1"/>
    <dgm:cxn modelId="{6C6CFC6A-126E-A842-80BD-448FDBC89736}" type="presParOf" srcId="{A43F5AA1-AF36-DB4D-80B5-DFD94FDE00D9}" destId="{F7936E1E-1150-D340-9F40-957D6DA42292}" srcOrd="1" destOrd="0" presId="urn:microsoft.com/office/officeart/2005/8/layout/hierarchy1"/>
    <dgm:cxn modelId="{1FE62E84-7FBD-9D42-A04A-C5AD5AEA023B}" type="presParOf" srcId="{E54C7AA6-1D8A-144A-A626-F9F4CE80A658}" destId="{6FAFB54E-0F1D-5543-892B-4FD3A42754CB}" srcOrd="1" destOrd="0" presId="urn:microsoft.com/office/officeart/2005/8/layout/hierarchy1"/>
    <dgm:cxn modelId="{55D2B4B6-DDAD-1D41-BDB9-495C0765CECC}" type="presParOf" srcId="{C93D02AA-EF1E-DB48-802A-0E0B0C3A88B7}" destId="{AF0B56EB-43D6-1744-95A5-31EF0F016866}" srcOrd="2" destOrd="0" presId="urn:microsoft.com/office/officeart/2005/8/layout/hierarchy1"/>
    <dgm:cxn modelId="{E298DE20-36B2-7341-B7BC-EDEE1702959F}" type="presParOf" srcId="{C93D02AA-EF1E-DB48-802A-0E0B0C3A88B7}" destId="{6D89660A-DE26-9542-898F-DECB6EC9F996}" srcOrd="3" destOrd="0" presId="urn:microsoft.com/office/officeart/2005/8/layout/hierarchy1"/>
    <dgm:cxn modelId="{80292F54-A26A-3F4E-9AC5-CFDDCF6E2928}" type="presParOf" srcId="{6D89660A-DE26-9542-898F-DECB6EC9F996}" destId="{B6F41959-2A02-6447-BE2E-65C5C3A3EE25}" srcOrd="0" destOrd="0" presId="urn:microsoft.com/office/officeart/2005/8/layout/hierarchy1"/>
    <dgm:cxn modelId="{9A04D3EF-AFA2-2C48-95BF-EE7DF25F59B7}" type="presParOf" srcId="{B6F41959-2A02-6447-BE2E-65C5C3A3EE25}" destId="{9478E3DC-8E38-B845-B1EE-3577B332E331}" srcOrd="0" destOrd="0" presId="urn:microsoft.com/office/officeart/2005/8/layout/hierarchy1"/>
    <dgm:cxn modelId="{F65F8E14-B077-1C47-BA2E-7A557B8ADA7F}" type="presParOf" srcId="{B6F41959-2A02-6447-BE2E-65C5C3A3EE25}" destId="{83E2CDE0-7083-2148-BD9E-8302FDCABEF5}" srcOrd="1" destOrd="0" presId="urn:microsoft.com/office/officeart/2005/8/layout/hierarchy1"/>
    <dgm:cxn modelId="{7FA763A9-F302-F74F-B97A-831117D9E999}" type="presParOf" srcId="{6D89660A-DE26-9542-898F-DECB6EC9F996}" destId="{46CBFCEB-632E-4F4B-9A7A-EBF546189E69}" srcOrd="1" destOrd="0" presId="urn:microsoft.com/office/officeart/2005/8/layout/hierarchy1"/>
    <dgm:cxn modelId="{E00FD1F1-C0C4-B440-9655-CB800CE745A6}" type="presParOf" srcId="{46CBFCEB-632E-4F4B-9A7A-EBF546189E69}" destId="{296A6167-421F-C84E-8F4C-FE063114B005}" srcOrd="0" destOrd="0" presId="urn:microsoft.com/office/officeart/2005/8/layout/hierarchy1"/>
    <dgm:cxn modelId="{7B20D174-FA19-C446-A6F1-DCD043103A89}" type="presParOf" srcId="{46CBFCEB-632E-4F4B-9A7A-EBF546189E69}" destId="{F6BE0AA2-BB77-814C-ADAA-F2590DD1EAF1}" srcOrd="1" destOrd="0" presId="urn:microsoft.com/office/officeart/2005/8/layout/hierarchy1"/>
    <dgm:cxn modelId="{955E3012-78E6-F344-BE31-5D787979B733}" type="presParOf" srcId="{F6BE0AA2-BB77-814C-ADAA-F2590DD1EAF1}" destId="{3582B6E3-6AAE-FF4F-B674-9E48B7567B44}" srcOrd="0" destOrd="0" presId="urn:microsoft.com/office/officeart/2005/8/layout/hierarchy1"/>
    <dgm:cxn modelId="{F4C58106-F408-8A4C-96D6-5F4AFA560027}" type="presParOf" srcId="{3582B6E3-6AAE-FF4F-B674-9E48B7567B44}" destId="{9FC2B82A-0559-DC4D-988A-0E9368047C69}" srcOrd="0" destOrd="0" presId="urn:microsoft.com/office/officeart/2005/8/layout/hierarchy1"/>
    <dgm:cxn modelId="{65A34126-9316-CA43-A48D-DA34626A5020}" type="presParOf" srcId="{3582B6E3-6AAE-FF4F-B674-9E48B7567B44}" destId="{FB6EFBE0-8321-DA44-92F9-5CC15A693E96}" srcOrd="1" destOrd="0" presId="urn:microsoft.com/office/officeart/2005/8/layout/hierarchy1"/>
    <dgm:cxn modelId="{7C1BE14D-F809-EA4D-A6DF-CBCAF4D2E51A}" type="presParOf" srcId="{F6BE0AA2-BB77-814C-ADAA-F2590DD1EAF1}" destId="{839842B4-0120-F643-B688-7325D0453D32}" srcOrd="1" destOrd="0" presId="urn:microsoft.com/office/officeart/2005/8/layout/hierarchy1"/>
    <dgm:cxn modelId="{9E8D1781-E06A-3B45-A00F-DA679D4B9347}" type="presParOf" srcId="{C93D02AA-EF1E-DB48-802A-0E0B0C3A88B7}" destId="{8D7FBC8B-1FC7-3F4D-9A42-B4BE5B26CD71}" srcOrd="4" destOrd="0" presId="urn:microsoft.com/office/officeart/2005/8/layout/hierarchy1"/>
    <dgm:cxn modelId="{2122624A-854D-694F-A5C4-00C8BC19DC43}" type="presParOf" srcId="{C93D02AA-EF1E-DB48-802A-0E0B0C3A88B7}" destId="{8CE03F09-60CD-1642-9620-FC71D2EE5604}" srcOrd="5" destOrd="0" presId="urn:microsoft.com/office/officeart/2005/8/layout/hierarchy1"/>
    <dgm:cxn modelId="{7A1F55D9-6ADF-BA48-AB92-D3F189C1EC37}" type="presParOf" srcId="{8CE03F09-60CD-1642-9620-FC71D2EE5604}" destId="{9B870690-010B-5948-9656-15F93B56BF13}" srcOrd="0" destOrd="0" presId="urn:microsoft.com/office/officeart/2005/8/layout/hierarchy1"/>
    <dgm:cxn modelId="{00806044-EBFD-E94D-A5A1-5AC4D5BB5D00}" type="presParOf" srcId="{9B870690-010B-5948-9656-15F93B56BF13}" destId="{7516C2A2-A1EB-354E-B7F4-9FF571A75B9C}" srcOrd="0" destOrd="0" presId="urn:microsoft.com/office/officeart/2005/8/layout/hierarchy1"/>
    <dgm:cxn modelId="{8EDBF008-4C47-FE4D-8DB8-F1A95C9ECE14}" type="presParOf" srcId="{9B870690-010B-5948-9656-15F93B56BF13}" destId="{FB6A3CFE-1026-F646-A902-46F4A9702360}" srcOrd="1" destOrd="0" presId="urn:microsoft.com/office/officeart/2005/8/layout/hierarchy1"/>
    <dgm:cxn modelId="{BBF0DC18-DCE1-EC46-A5DA-88601F4E8ADD}" type="presParOf" srcId="{8CE03F09-60CD-1642-9620-FC71D2EE5604}" destId="{63661921-1B4B-B04A-8D8D-BC2C65054E58}" srcOrd="1" destOrd="0" presId="urn:microsoft.com/office/officeart/2005/8/layout/hierarchy1"/>
    <dgm:cxn modelId="{22DC9005-C87B-E84D-81D1-7F8A75D66E95}" type="presParOf" srcId="{63661921-1B4B-B04A-8D8D-BC2C65054E58}" destId="{2B9B7173-F957-884E-B187-F8FB8B1F3A70}" srcOrd="0" destOrd="0" presId="urn:microsoft.com/office/officeart/2005/8/layout/hierarchy1"/>
    <dgm:cxn modelId="{EBE72CA3-B41A-6E4E-80C6-C8F363417096}" type="presParOf" srcId="{63661921-1B4B-B04A-8D8D-BC2C65054E58}" destId="{35DEE1D0-7DDA-C647-90C4-7EE5FA038E2F}" srcOrd="1" destOrd="0" presId="urn:microsoft.com/office/officeart/2005/8/layout/hierarchy1"/>
    <dgm:cxn modelId="{D9872C1A-6182-1B4A-88F8-10E2335E081B}" type="presParOf" srcId="{35DEE1D0-7DDA-C647-90C4-7EE5FA038E2F}" destId="{2438CDA9-7F24-1742-98D0-9638E22C942F}" srcOrd="0" destOrd="0" presId="urn:microsoft.com/office/officeart/2005/8/layout/hierarchy1"/>
    <dgm:cxn modelId="{F34A868C-FDA1-DC4C-9468-6246AE5E0C40}" type="presParOf" srcId="{2438CDA9-7F24-1742-98D0-9638E22C942F}" destId="{8DEDD59A-F7CE-C149-B71F-BB9E3355479B}" srcOrd="0" destOrd="0" presId="urn:microsoft.com/office/officeart/2005/8/layout/hierarchy1"/>
    <dgm:cxn modelId="{C46E7C5B-DA1B-FC40-8E26-8AEC661E5475}" type="presParOf" srcId="{2438CDA9-7F24-1742-98D0-9638E22C942F}" destId="{710283AE-71E1-104E-9028-CF1C3CFEC6DF}" srcOrd="1" destOrd="0" presId="urn:microsoft.com/office/officeart/2005/8/layout/hierarchy1"/>
    <dgm:cxn modelId="{79F01BDB-7482-F343-AE35-3C5C55EB4C32}" type="presParOf" srcId="{35DEE1D0-7DDA-C647-90C4-7EE5FA038E2F}" destId="{D6B795A7-0924-9141-A1BB-70E09F3BC59F}" srcOrd="1" destOrd="0" presId="urn:microsoft.com/office/officeart/2005/8/layout/hierarchy1"/>
    <dgm:cxn modelId="{CB1CB422-0C02-2149-ADDF-813409068682}" type="presParOf" srcId="{C93D02AA-EF1E-DB48-802A-0E0B0C3A88B7}" destId="{DB3EFE16-9B85-D04E-8F0F-8688AB8664B5}" srcOrd="6" destOrd="0" presId="urn:microsoft.com/office/officeart/2005/8/layout/hierarchy1"/>
    <dgm:cxn modelId="{425EC9A2-D162-464D-8D60-4A118D144761}" type="presParOf" srcId="{C93D02AA-EF1E-DB48-802A-0E0B0C3A88B7}" destId="{08EAA5B3-9BB7-CB43-B400-037FE7A356D4}" srcOrd="7" destOrd="0" presId="urn:microsoft.com/office/officeart/2005/8/layout/hierarchy1"/>
    <dgm:cxn modelId="{5B601DE8-8DD6-4C4A-9E58-E5445BD34038}" type="presParOf" srcId="{08EAA5B3-9BB7-CB43-B400-037FE7A356D4}" destId="{19CA0EB8-760A-464A-AF91-B8EE39C68EF9}" srcOrd="0" destOrd="0" presId="urn:microsoft.com/office/officeart/2005/8/layout/hierarchy1"/>
    <dgm:cxn modelId="{1FD9C2BC-1415-E649-B03F-09A1503E35BC}" type="presParOf" srcId="{19CA0EB8-760A-464A-AF91-B8EE39C68EF9}" destId="{7A2A475F-CEF9-2043-BAF0-5FB9E94704EB}" srcOrd="0" destOrd="0" presId="urn:microsoft.com/office/officeart/2005/8/layout/hierarchy1"/>
    <dgm:cxn modelId="{B1C052EC-B120-4A40-A3CF-A47FB33D2064}" type="presParOf" srcId="{19CA0EB8-760A-464A-AF91-B8EE39C68EF9}" destId="{F9AC79E2-CF6E-AF40-9712-657C83636493}" srcOrd="1" destOrd="0" presId="urn:microsoft.com/office/officeart/2005/8/layout/hierarchy1"/>
    <dgm:cxn modelId="{F1BD7784-141F-1A44-AD57-440BFA80A3C9}" type="presParOf" srcId="{08EAA5B3-9BB7-CB43-B400-037FE7A356D4}" destId="{6070F5CE-1C39-0247-BB44-A7FDFCFB4652}" srcOrd="1" destOrd="0" presId="urn:microsoft.com/office/officeart/2005/8/layout/hierarchy1"/>
    <dgm:cxn modelId="{B0C15BC9-BE3A-FE49-98C8-B6054C9034D4}" type="presParOf" srcId="{6070F5CE-1C39-0247-BB44-A7FDFCFB4652}" destId="{418423A2-EFB0-9547-A5DB-7BBB855D8C3E}" srcOrd="0" destOrd="0" presId="urn:microsoft.com/office/officeart/2005/8/layout/hierarchy1"/>
    <dgm:cxn modelId="{6AFF7669-C032-7E45-9C04-185744EE08C5}" type="presParOf" srcId="{6070F5CE-1C39-0247-BB44-A7FDFCFB4652}" destId="{BBF33E23-DC5A-2D4B-A43B-0F29A1B2EC37}" srcOrd="1" destOrd="0" presId="urn:microsoft.com/office/officeart/2005/8/layout/hierarchy1"/>
    <dgm:cxn modelId="{5199250D-5C22-9340-B5F2-EB8FC0029DA2}" type="presParOf" srcId="{BBF33E23-DC5A-2D4B-A43B-0F29A1B2EC37}" destId="{DD3EF911-A864-F240-B30A-88530288A82E}" srcOrd="0" destOrd="0" presId="urn:microsoft.com/office/officeart/2005/8/layout/hierarchy1"/>
    <dgm:cxn modelId="{5EFAF102-D790-354E-9857-DF18DD0747EB}" type="presParOf" srcId="{DD3EF911-A864-F240-B30A-88530288A82E}" destId="{8E5BB36B-E84B-CE41-8A69-28CF9E0C1F7F}" srcOrd="0" destOrd="0" presId="urn:microsoft.com/office/officeart/2005/8/layout/hierarchy1"/>
    <dgm:cxn modelId="{45706A44-CE51-5C45-8AC2-A21C78E28194}" type="presParOf" srcId="{DD3EF911-A864-F240-B30A-88530288A82E}" destId="{DD86CE50-C86D-5447-B1DB-4000622DFDD0}" srcOrd="1" destOrd="0" presId="urn:microsoft.com/office/officeart/2005/8/layout/hierarchy1"/>
    <dgm:cxn modelId="{31FF37F2-4C92-CB41-AEC1-3B8B0214E143}" type="presParOf" srcId="{BBF33E23-DC5A-2D4B-A43B-0F29A1B2EC37}" destId="{BF06C4E9-03DB-0E4F-9A23-972BBC96ABB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423A2-EFB0-9547-A5DB-7BBB855D8C3E}">
      <dsp:nvSpPr>
        <dsp:cNvPr id="0" name=""/>
        <dsp:cNvSpPr/>
      </dsp:nvSpPr>
      <dsp:spPr>
        <a:xfrm>
          <a:off x="7827376" y="3006557"/>
          <a:ext cx="91440" cy="475295"/>
        </a:xfrm>
        <a:custGeom>
          <a:avLst/>
          <a:gdLst/>
          <a:ahLst/>
          <a:cxnLst/>
          <a:rect l="0" t="0" r="0" b="0"/>
          <a:pathLst>
            <a:path>
              <a:moveTo>
                <a:pt x="45720" y="0"/>
              </a:moveTo>
              <a:lnTo>
                <a:pt x="45720" y="47529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3EFE16-9B85-D04E-8F0F-8688AB8664B5}">
      <dsp:nvSpPr>
        <dsp:cNvPr id="0" name=""/>
        <dsp:cNvSpPr/>
      </dsp:nvSpPr>
      <dsp:spPr>
        <a:xfrm>
          <a:off x="4452659" y="1493511"/>
          <a:ext cx="3420437" cy="475295"/>
        </a:xfrm>
        <a:custGeom>
          <a:avLst/>
          <a:gdLst/>
          <a:ahLst/>
          <a:cxnLst/>
          <a:rect l="0" t="0" r="0" b="0"/>
          <a:pathLst>
            <a:path>
              <a:moveTo>
                <a:pt x="0" y="0"/>
              </a:moveTo>
              <a:lnTo>
                <a:pt x="0" y="323900"/>
              </a:lnTo>
              <a:lnTo>
                <a:pt x="3420437" y="323900"/>
              </a:lnTo>
              <a:lnTo>
                <a:pt x="3420437" y="4752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9B7173-F957-884E-B187-F8FB8B1F3A70}">
      <dsp:nvSpPr>
        <dsp:cNvPr id="0" name=""/>
        <dsp:cNvSpPr/>
      </dsp:nvSpPr>
      <dsp:spPr>
        <a:xfrm>
          <a:off x="5665402" y="3006557"/>
          <a:ext cx="91440" cy="475295"/>
        </a:xfrm>
        <a:custGeom>
          <a:avLst/>
          <a:gdLst/>
          <a:ahLst/>
          <a:cxnLst/>
          <a:rect l="0" t="0" r="0" b="0"/>
          <a:pathLst>
            <a:path>
              <a:moveTo>
                <a:pt x="45720" y="0"/>
              </a:moveTo>
              <a:lnTo>
                <a:pt x="45720" y="47529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7FBC8B-1FC7-3F4D-9A42-B4BE5B26CD71}">
      <dsp:nvSpPr>
        <dsp:cNvPr id="0" name=""/>
        <dsp:cNvSpPr/>
      </dsp:nvSpPr>
      <dsp:spPr>
        <a:xfrm>
          <a:off x="4452659" y="1493511"/>
          <a:ext cx="1258463" cy="475295"/>
        </a:xfrm>
        <a:custGeom>
          <a:avLst/>
          <a:gdLst/>
          <a:ahLst/>
          <a:cxnLst/>
          <a:rect l="0" t="0" r="0" b="0"/>
          <a:pathLst>
            <a:path>
              <a:moveTo>
                <a:pt x="0" y="0"/>
              </a:moveTo>
              <a:lnTo>
                <a:pt x="0" y="323900"/>
              </a:lnTo>
              <a:lnTo>
                <a:pt x="1258463" y="323900"/>
              </a:lnTo>
              <a:lnTo>
                <a:pt x="1258463" y="4752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6A6167-421F-C84E-8F4C-FE063114B005}">
      <dsp:nvSpPr>
        <dsp:cNvPr id="0" name=""/>
        <dsp:cNvSpPr/>
      </dsp:nvSpPr>
      <dsp:spPr>
        <a:xfrm>
          <a:off x="3349374" y="3006557"/>
          <a:ext cx="91440" cy="475295"/>
        </a:xfrm>
        <a:custGeom>
          <a:avLst/>
          <a:gdLst/>
          <a:ahLst/>
          <a:cxnLst/>
          <a:rect l="0" t="0" r="0" b="0"/>
          <a:pathLst>
            <a:path>
              <a:moveTo>
                <a:pt x="45720" y="0"/>
              </a:moveTo>
              <a:lnTo>
                <a:pt x="45720" y="47529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0B56EB-43D6-1744-95A5-31EF0F016866}">
      <dsp:nvSpPr>
        <dsp:cNvPr id="0" name=""/>
        <dsp:cNvSpPr/>
      </dsp:nvSpPr>
      <dsp:spPr>
        <a:xfrm>
          <a:off x="3395094" y="1493511"/>
          <a:ext cx="1057564" cy="475295"/>
        </a:xfrm>
        <a:custGeom>
          <a:avLst/>
          <a:gdLst/>
          <a:ahLst/>
          <a:cxnLst/>
          <a:rect l="0" t="0" r="0" b="0"/>
          <a:pathLst>
            <a:path>
              <a:moveTo>
                <a:pt x="1057564" y="0"/>
              </a:moveTo>
              <a:lnTo>
                <a:pt x="1057564" y="323900"/>
              </a:lnTo>
              <a:lnTo>
                <a:pt x="0" y="323900"/>
              </a:lnTo>
              <a:lnTo>
                <a:pt x="0" y="4752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5AAC3A-8507-8940-BD79-669BCA149FE1}">
      <dsp:nvSpPr>
        <dsp:cNvPr id="0" name=""/>
        <dsp:cNvSpPr/>
      </dsp:nvSpPr>
      <dsp:spPr>
        <a:xfrm>
          <a:off x="986501" y="3006557"/>
          <a:ext cx="91440" cy="475295"/>
        </a:xfrm>
        <a:custGeom>
          <a:avLst/>
          <a:gdLst/>
          <a:ahLst/>
          <a:cxnLst/>
          <a:rect l="0" t="0" r="0" b="0"/>
          <a:pathLst>
            <a:path>
              <a:moveTo>
                <a:pt x="45720" y="0"/>
              </a:moveTo>
              <a:lnTo>
                <a:pt x="45720" y="47529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F63F31-94B1-DE46-BED7-17E1D914DD7B}">
      <dsp:nvSpPr>
        <dsp:cNvPr id="0" name=""/>
        <dsp:cNvSpPr/>
      </dsp:nvSpPr>
      <dsp:spPr>
        <a:xfrm>
          <a:off x="1032221" y="1493511"/>
          <a:ext cx="3420437" cy="475295"/>
        </a:xfrm>
        <a:custGeom>
          <a:avLst/>
          <a:gdLst/>
          <a:ahLst/>
          <a:cxnLst/>
          <a:rect l="0" t="0" r="0" b="0"/>
          <a:pathLst>
            <a:path>
              <a:moveTo>
                <a:pt x="3420437" y="0"/>
              </a:moveTo>
              <a:lnTo>
                <a:pt x="3420437" y="323900"/>
              </a:lnTo>
              <a:lnTo>
                <a:pt x="0" y="323900"/>
              </a:lnTo>
              <a:lnTo>
                <a:pt x="0" y="4752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F284F4-F5A2-BE48-BE42-538788152815}">
      <dsp:nvSpPr>
        <dsp:cNvPr id="0" name=""/>
        <dsp:cNvSpPr/>
      </dsp:nvSpPr>
      <dsp:spPr>
        <a:xfrm>
          <a:off x="3635532" y="455759"/>
          <a:ext cx="1634253" cy="103775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ACA492BC-0DDB-6B42-BD3A-12E2FF5A5629}">
      <dsp:nvSpPr>
        <dsp:cNvPr id="0" name=""/>
        <dsp:cNvSpPr/>
      </dsp:nvSpPr>
      <dsp:spPr>
        <a:xfrm>
          <a:off x="3817115" y="628264"/>
          <a:ext cx="1634253" cy="10377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EVERYTHING</a:t>
          </a:r>
          <a:endParaRPr lang="en-US" sz="1300" b="1" kern="1200" dirty="0"/>
        </a:p>
      </dsp:txBody>
      <dsp:txXfrm>
        <a:off x="3847510" y="658659"/>
        <a:ext cx="1573463" cy="976961"/>
      </dsp:txXfrm>
    </dsp:sp>
    <dsp:sp modelId="{6B49BEBE-6874-B64B-8D91-C901449B9D77}">
      <dsp:nvSpPr>
        <dsp:cNvPr id="0" name=""/>
        <dsp:cNvSpPr/>
      </dsp:nvSpPr>
      <dsp:spPr>
        <a:xfrm>
          <a:off x="215094" y="1968806"/>
          <a:ext cx="1634253" cy="103775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511D9D0-6EB8-A146-A434-5F28A80AEE08}">
      <dsp:nvSpPr>
        <dsp:cNvPr id="0" name=""/>
        <dsp:cNvSpPr/>
      </dsp:nvSpPr>
      <dsp:spPr>
        <a:xfrm>
          <a:off x="396678" y="2141311"/>
          <a:ext cx="1634253" cy="10377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cap="small" dirty="0" smtClean="0"/>
            <a:t>theoretical entities of literary criticism</a:t>
          </a:r>
          <a:endParaRPr lang="en-US" sz="1300" kern="1200" cap="small" dirty="0"/>
        </a:p>
      </dsp:txBody>
      <dsp:txXfrm>
        <a:off x="427073" y="2171706"/>
        <a:ext cx="1573463" cy="976961"/>
      </dsp:txXfrm>
    </dsp:sp>
    <dsp:sp modelId="{FF86A9E3-9622-474C-AEA3-D2BF4DC3D43E}">
      <dsp:nvSpPr>
        <dsp:cNvPr id="0" name=""/>
        <dsp:cNvSpPr/>
      </dsp:nvSpPr>
      <dsp:spPr>
        <a:xfrm>
          <a:off x="3695" y="3481853"/>
          <a:ext cx="2057051" cy="103775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7936E1E-1150-D340-9F40-957D6DA42292}">
      <dsp:nvSpPr>
        <dsp:cNvPr id="0" name=""/>
        <dsp:cNvSpPr/>
      </dsp:nvSpPr>
      <dsp:spPr>
        <a:xfrm>
          <a:off x="185279" y="3654357"/>
          <a:ext cx="2057051" cy="10377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plots, novels, poems, fictional characters, fictional locations, meters, rhyme schemes, … </a:t>
          </a:r>
          <a:endParaRPr lang="en-US" sz="1300" kern="1200" dirty="0"/>
        </a:p>
      </dsp:txBody>
      <dsp:txXfrm>
        <a:off x="215674" y="3684752"/>
        <a:ext cx="1996261" cy="976961"/>
      </dsp:txXfrm>
    </dsp:sp>
    <dsp:sp modelId="{9478E3DC-8E38-B845-B1EE-3577B332E331}">
      <dsp:nvSpPr>
        <dsp:cNvPr id="0" name=""/>
        <dsp:cNvSpPr/>
      </dsp:nvSpPr>
      <dsp:spPr>
        <a:xfrm>
          <a:off x="2577967" y="1968806"/>
          <a:ext cx="1634253" cy="103775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3E2CDE0-7083-2148-BD9E-8302FDCABEF5}">
      <dsp:nvSpPr>
        <dsp:cNvPr id="0" name=""/>
        <dsp:cNvSpPr/>
      </dsp:nvSpPr>
      <dsp:spPr>
        <a:xfrm>
          <a:off x="2759551" y="2141311"/>
          <a:ext cx="1634253" cy="10377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cap="small" dirty="0" smtClean="0"/>
            <a:t>theoretical entities of mathematics</a:t>
          </a:r>
          <a:endParaRPr lang="en-US" sz="1300" kern="1200" cap="small" dirty="0"/>
        </a:p>
      </dsp:txBody>
      <dsp:txXfrm>
        <a:off x="2789946" y="2171706"/>
        <a:ext cx="1573463" cy="976961"/>
      </dsp:txXfrm>
    </dsp:sp>
    <dsp:sp modelId="{9FC2B82A-0559-DC4D-988A-0E9368047C69}">
      <dsp:nvSpPr>
        <dsp:cNvPr id="0" name=""/>
        <dsp:cNvSpPr/>
      </dsp:nvSpPr>
      <dsp:spPr>
        <a:xfrm>
          <a:off x="2423914" y="3481853"/>
          <a:ext cx="1942359" cy="103775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B6EFBE0-8321-DA44-92F9-5CC15A693E96}">
      <dsp:nvSpPr>
        <dsp:cNvPr id="0" name=""/>
        <dsp:cNvSpPr/>
      </dsp:nvSpPr>
      <dsp:spPr>
        <a:xfrm>
          <a:off x="2605498" y="3654357"/>
          <a:ext cx="1942359" cy="10377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integers, real numbers, irrational numbers, functions, sets, ordered pairs, …</a:t>
          </a:r>
          <a:endParaRPr lang="en-US" sz="1300" kern="1200" dirty="0"/>
        </a:p>
      </dsp:txBody>
      <dsp:txXfrm>
        <a:off x="2635893" y="3684752"/>
        <a:ext cx="1881569" cy="976961"/>
      </dsp:txXfrm>
    </dsp:sp>
    <dsp:sp modelId="{7516C2A2-A1EB-354E-B7F4-9FF571A75B9C}">
      <dsp:nvSpPr>
        <dsp:cNvPr id="0" name=""/>
        <dsp:cNvSpPr/>
      </dsp:nvSpPr>
      <dsp:spPr>
        <a:xfrm>
          <a:off x="4893995" y="1968806"/>
          <a:ext cx="1634253" cy="103775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B6A3CFE-1026-F646-A902-46F4A9702360}">
      <dsp:nvSpPr>
        <dsp:cNvPr id="0" name=""/>
        <dsp:cNvSpPr/>
      </dsp:nvSpPr>
      <dsp:spPr>
        <a:xfrm>
          <a:off x="5075579" y="2141311"/>
          <a:ext cx="1634253" cy="10377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cap="small" dirty="0" smtClean="0"/>
            <a:t>theoretical entities of physics</a:t>
          </a:r>
          <a:endParaRPr lang="en-US" sz="1300" kern="1200" cap="small" dirty="0"/>
        </a:p>
      </dsp:txBody>
      <dsp:txXfrm>
        <a:off x="5105974" y="2171706"/>
        <a:ext cx="1573463" cy="976961"/>
      </dsp:txXfrm>
    </dsp:sp>
    <dsp:sp modelId="{8DEDD59A-F7CE-C149-B71F-BB9E3355479B}">
      <dsp:nvSpPr>
        <dsp:cNvPr id="0" name=""/>
        <dsp:cNvSpPr/>
      </dsp:nvSpPr>
      <dsp:spPr>
        <a:xfrm>
          <a:off x="4729442" y="3481853"/>
          <a:ext cx="1963360" cy="103775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10283AE-71E1-104E-9028-CF1C3CFEC6DF}">
      <dsp:nvSpPr>
        <dsp:cNvPr id="0" name=""/>
        <dsp:cNvSpPr/>
      </dsp:nvSpPr>
      <dsp:spPr>
        <a:xfrm>
          <a:off x="4911026" y="3654357"/>
          <a:ext cx="1963360" cy="10377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quarks, electrons, antimatter, fields, strings, spacetime, …</a:t>
          </a:r>
          <a:endParaRPr lang="en-US" sz="1300" kern="1200" dirty="0"/>
        </a:p>
      </dsp:txBody>
      <dsp:txXfrm>
        <a:off x="4941421" y="3684752"/>
        <a:ext cx="1902570" cy="976961"/>
      </dsp:txXfrm>
    </dsp:sp>
    <dsp:sp modelId="{7A2A475F-CEF9-2043-BAF0-5FB9E94704EB}">
      <dsp:nvSpPr>
        <dsp:cNvPr id="0" name=""/>
        <dsp:cNvSpPr/>
      </dsp:nvSpPr>
      <dsp:spPr>
        <a:xfrm>
          <a:off x="7055969" y="1968806"/>
          <a:ext cx="1634253" cy="103775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9AC79E2-CF6E-AF40-9712-657C83636493}">
      <dsp:nvSpPr>
        <dsp:cNvPr id="0" name=""/>
        <dsp:cNvSpPr/>
      </dsp:nvSpPr>
      <dsp:spPr>
        <a:xfrm>
          <a:off x="7237553" y="2141311"/>
          <a:ext cx="1634253" cy="10377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t>
          </a:r>
          <a:endParaRPr lang="en-US" sz="1300" kern="1200" dirty="0"/>
        </a:p>
      </dsp:txBody>
      <dsp:txXfrm>
        <a:off x="7267948" y="2171706"/>
        <a:ext cx="1573463" cy="976961"/>
      </dsp:txXfrm>
    </dsp:sp>
    <dsp:sp modelId="{8E5BB36B-E84B-CE41-8A69-28CF9E0C1F7F}">
      <dsp:nvSpPr>
        <dsp:cNvPr id="0" name=""/>
        <dsp:cNvSpPr/>
      </dsp:nvSpPr>
      <dsp:spPr>
        <a:xfrm>
          <a:off x="7055969" y="3481853"/>
          <a:ext cx="1634253" cy="1037751"/>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D86CE50-C86D-5447-B1DB-4000622DFDD0}">
      <dsp:nvSpPr>
        <dsp:cNvPr id="0" name=""/>
        <dsp:cNvSpPr/>
      </dsp:nvSpPr>
      <dsp:spPr>
        <a:xfrm>
          <a:off x="7237553" y="3654357"/>
          <a:ext cx="1634253" cy="10377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t>
          </a:r>
          <a:endParaRPr lang="en-US" sz="1300" kern="1200" dirty="0"/>
        </a:p>
      </dsp:txBody>
      <dsp:txXfrm>
        <a:off x="7267948" y="3684752"/>
        <a:ext cx="1573463" cy="9769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a:t>
            </a:r>
            <a:r>
              <a:rPr lang="en-US" dirty="0" err="1" smtClean="0"/>
              <a:t>urely</a:t>
            </a:r>
            <a:r>
              <a:rPr lang="en-US" baseline="0" dirty="0" smtClean="0"/>
              <a:t> [the Meinongian] is wrong in so assimilating the writing of (1) to the writing of (2) and (3). Sentences (2) and (3) were used by their authors as vehicles of assertions; (1) was not” (301).</a:t>
            </a:r>
          </a:p>
          <a:p>
            <a:pPr marL="171450" indent="-171450">
              <a:buFont typeface="Arial"/>
              <a:buChar char="•"/>
            </a:pPr>
            <a:r>
              <a:rPr lang="en-US" baseline="0" dirty="0" smtClean="0"/>
              <a:t>“It would make sense to say that the authors of (2) and (3), in writing these sentences, wrote something true or wrote something false” (301).</a:t>
            </a:r>
          </a:p>
          <a:p>
            <a:pPr marL="171450" indent="-171450">
              <a:buFont typeface="Arial"/>
              <a:buChar char="•"/>
            </a:pPr>
            <a:r>
              <a:rPr lang="en-US" dirty="0" smtClean="0"/>
              <a:t>“But if someone had been looking over Dickens’s shoulder when Dickens was writing (1),</a:t>
            </a:r>
            <a:r>
              <a:rPr lang="en-US" baseline="0" dirty="0" smtClean="0"/>
              <a:t> and had said to him, ‘No, no, you’ve got her all wrong. She is quite thin, about twenty-four, and her voice is melodious,’ this would simply have made no sense” (301).</a:t>
            </a:r>
          </a:p>
          <a:p>
            <a:pPr marL="171450" indent="-171450">
              <a:buFont typeface="Arial"/>
              <a:buChar char="•"/>
            </a:pPr>
            <a:r>
              <a:rPr lang="en-US" baseline="0" dirty="0" smtClean="0"/>
              <a:t>“There is no point in debating what sort of thing Dickens was writing about when he wrote (1) or debating what sort of fact or proposition he was asserting, since he was not writing about anything and was asserting nothing. Sentence (1) does not represent an </a:t>
            </a:r>
            <a:r>
              <a:rPr lang="en-US" i="1" baseline="0" dirty="0" smtClean="0"/>
              <a:t>attempt </a:t>
            </a:r>
            <a:r>
              <a:rPr lang="en-US" i="0" baseline="0" dirty="0" smtClean="0"/>
              <a:t>at reference or description” (301).</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a:t>
            </a:fld>
            <a:endParaRPr lang="en-US"/>
          </a:p>
        </p:txBody>
      </p:sp>
    </p:spTree>
    <p:extLst>
      <p:ext uri="{BB962C8B-B14F-4D97-AF65-F5344CB8AC3E}">
        <p14:creationId xmlns:p14="http://schemas.microsoft.com/office/powerpoint/2010/main" val="139837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20</a:t>
            </a:r>
            <a:r>
              <a:rPr lang="en-US" baseline="30000" dirty="0" smtClean="0"/>
              <a:t>th</a:t>
            </a:r>
            <a:r>
              <a:rPr lang="en-US" dirty="0" smtClean="0"/>
              <a:t> century</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5</a:t>
            </a:fld>
            <a:endParaRPr lang="en-US"/>
          </a:p>
        </p:txBody>
      </p:sp>
    </p:spTree>
    <p:extLst>
      <p:ext uri="{BB962C8B-B14F-4D97-AF65-F5344CB8AC3E}">
        <p14:creationId xmlns:p14="http://schemas.microsoft.com/office/powerpoint/2010/main" val="96673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6</a:t>
            </a:fld>
            <a:endParaRPr lang="en-US"/>
          </a:p>
        </p:txBody>
      </p:sp>
    </p:spTree>
    <p:extLst>
      <p:ext uri="{BB962C8B-B14F-4D97-AF65-F5344CB8AC3E}">
        <p14:creationId xmlns:p14="http://schemas.microsoft.com/office/powerpoint/2010/main" val="3642178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Contemporary </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7</a:t>
            </a:fld>
            <a:endParaRPr lang="en-US"/>
          </a:p>
        </p:txBody>
      </p:sp>
    </p:spTree>
    <p:extLst>
      <p:ext uri="{BB962C8B-B14F-4D97-AF65-F5344CB8AC3E}">
        <p14:creationId xmlns:p14="http://schemas.microsoft.com/office/powerpoint/2010/main" val="96673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“[I]f</a:t>
            </a:r>
            <a:r>
              <a:rPr lang="en-US" baseline="0" dirty="0" smtClean="0"/>
              <a:t> anything </a:t>
            </a:r>
            <a:r>
              <a:rPr lang="en-US" i="1" baseline="0" dirty="0" smtClean="0"/>
              <a:t>exemplifies </a:t>
            </a:r>
            <a:r>
              <a:rPr lang="en-US" i="0" baseline="0" dirty="0" smtClean="0"/>
              <a:t>fatness, then it occupies a certain region of space-time and you and I (if we were appropriately located in space-time) can touch it; but Mrs. Gamp is a theoretical entity of criticism, and we could no more touch her than we could touch a plot or a sonnet” (306).</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18</a:t>
            </a:fld>
            <a:endParaRPr lang="en-US"/>
          </a:p>
        </p:txBody>
      </p:sp>
    </p:spTree>
    <p:extLst>
      <p:ext uri="{BB962C8B-B14F-4D97-AF65-F5344CB8AC3E}">
        <p14:creationId xmlns:p14="http://schemas.microsoft.com/office/powerpoint/2010/main" val="377543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“For consider the fact that the sentences ‘</a:t>
            </a:r>
            <a:r>
              <a:rPr lang="en-US" dirty="0" err="1" smtClean="0"/>
              <a:t>Shiela</a:t>
            </a:r>
            <a:r>
              <a:rPr lang="en-US" baseline="0" dirty="0" smtClean="0"/>
              <a:t> Smith was fat’ and ‘</a:t>
            </a:r>
            <a:r>
              <a:rPr lang="en-US" baseline="0" dirty="0" err="1" smtClean="0"/>
              <a:t>Shiela</a:t>
            </a:r>
            <a:r>
              <a:rPr lang="en-US" baseline="0" dirty="0" smtClean="0"/>
              <a:t> Smith was not fat’ might appear in one and the same novel, owing either to the author’s inadvertence or to the passage of narrative time” (305</a:t>
            </a:r>
            <a:r>
              <a:rPr lang="en-US" baseline="0" dirty="0" smtClean="0"/>
              <a:t>).</a:t>
            </a:r>
            <a:endParaRPr lang="en-US" baseline="0" dirty="0" smtClean="0"/>
          </a:p>
          <a:p>
            <a:pPr marL="171450" indent="-171450">
              <a:buFont typeface="Arial"/>
              <a:buChar char="•"/>
            </a:pPr>
            <a:r>
              <a:rPr lang="en-US" baseline="0" dirty="0" smtClean="0"/>
              <a:t>“Suppose there was such a novel. Should we, describing its content in a review, write ‘</a:t>
            </a:r>
            <a:r>
              <a:rPr lang="en-US" baseline="0" dirty="0" err="1" smtClean="0"/>
              <a:t>Shiela</a:t>
            </a:r>
            <a:r>
              <a:rPr lang="en-US" baseline="0" dirty="0" smtClean="0"/>
              <a:t> Smith was fat’? This would be misleading. If the two sentences appeared in the novel owing to the author’s inadvertence, clearly we ought to write something like ‘</a:t>
            </a:r>
            <a:r>
              <a:rPr lang="en-US" baseline="0" dirty="0" err="1" smtClean="0"/>
              <a:t>Shiela</a:t>
            </a:r>
            <a:r>
              <a:rPr lang="en-US" baseline="0" dirty="0" smtClean="0"/>
              <a:t> Smith is described as fat in Chapter Four. But in Chapter Six we are told she is not fat’” (305).</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20</a:t>
            </a:fld>
            <a:endParaRPr lang="en-US"/>
          </a:p>
        </p:txBody>
      </p:sp>
    </p:spTree>
    <p:extLst>
      <p:ext uri="{BB962C8B-B14F-4D97-AF65-F5344CB8AC3E}">
        <p14:creationId xmlns:p14="http://schemas.microsoft.com/office/powerpoint/2010/main" val="2752465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“For consider the fact that the sentences ‘</a:t>
            </a:r>
            <a:r>
              <a:rPr lang="en-US" dirty="0" err="1" smtClean="0"/>
              <a:t>Shiela</a:t>
            </a:r>
            <a:r>
              <a:rPr lang="en-US" baseline="0" dirty="0" smtClean="0"/>
              <a:t> Smith was fat’ and ‘</a:t>
            </a:r>
            <a:r>
              <a:rPr lang="en-US" baseline="0" dirty="0" err="1" smtClean="0"/>
              <a:t>Shiela</a:t>
            </a:r>
            <a:r>
              <a:rPr lang="en-US" baseline="0" dirty="0" smtClean="0"/>
              <a:t> Smith was not fat’ might appear in one and the same novel, owing either to the author’s inadvertence or to the passage of narrative time” (305</a:t>
            </a:r>
            <a:r>
              <a:rPr lang="en-US" baseline="0" dirty="0" smtClean="0"/>
              <a:t>).</a:t>
            </a:r>
            <a:endParaRPr lang="en-US" baseline="0" dirty="0" smtClean="0"/>
          </a:p>
          <a:p>
            <a:pPr marL="171450" indent="-171450">
              <a:buFont typeface="Arial"/>
              <a:buChar char="•"/>
            </a:pPr>
            <a:r>
              <a:rPr lang="en-US" baseline="0" dirty="0" smtClean="0"/>
              <a:t>“Suppose there was such a novel. Should we, describing its content in a review, write ‘</a:t>
            </a:r>
            <a:r>
              <a:rPr lang="en-US" baseline="0" dirty="0" err="1" smtClean="0"/>
              <a:t>Shiela</a:t>
            </a:r>
            <a:r>
              <a:rPr lang="en-US" baseline="0" dirty="0" smtClean="0"/>
              <a:t> Smith was fat’? This would be misleading. If the two sentences appeared in the novel owing to the author’s inadvertence, clearly we ought to write something like ‘</a:t>
            </a:r>
            <a:r>
              <a:rPr lang="en-US" baseline="0" dirty="0" err="1" smtClean="0"/>
              <a:t>Shiela</a:t>
            </a:r>
            <a:r>
              <a:rPr lang="en-US" baseline="0" dirty="0" smtClean="0"/>
              <a:t> Smith is described as fat in Chapter Four. But in Chapter Six we are told she is not fat’” (305).</a:t>
            </a:r>
          </a:p>
          <a:p>
            <a:pPr marL="171450" indent="-171450">
              <a:buFont typeface="Arial"/>
              <a:buChar char="•"/>
            </a:pPr>
            <a:r>
              <a:rPr lang="en-US" baseline="0" dirty="0" smtClean="0"/>
              <a:t>“A </a:t>
            </a:r>
            <a:r>
              <a:rPr lang="en-US" i="1" baseline="0" dirty="0" smtClean="0"/>
              <a:t>place </a:t>
            </a:r>
            <a:r>
              <a:rPr lang="en-US" i="0" baseline="0" dirty="0" smtClean="0"/>
              <a:t>is either a work of fiction (such as a novel, short story, or narrative poem) or a part or section thereof, even a part or section that is so short to be conterminous with a single (occurrence of a) sentence or clause. </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21</a:t>
            </a:fld>
            <a:endParaRPr lang="en-US"/>
          </a:p>
        </p:txBody>
      </p:sp>
    </p:spTree>
    <p:extLst>
      <p:ext uri="{BB962C8B-B14F-4D97-AF65-F5344CB8AC3E}">
        <p14:creationId xmlns:p14="http://schemas.microsoft.com/office/powerpoint/2010/main" val="2752465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Note that Dickens</a:t>
            </a:r>
            <a:r>
              <a:rPr lang="en-US" baseline="0" dirty="0" smtClean="0"/>
              <a:t> didn’t ascribe a property to Gamp in either the technical or ordinary sense, because he wasn’t making an assertion at all.</a:t>
            </a:r>
          </a:p>
          <a:p>
            <a:pPr marL="171450" indent="-171450">
              <a:buFont typeface="Arial"/>
              <a:buChar char="•"/>
            </a:pPr>
            <a:r>
              <a:rPr lang="en-US" dirty="0" smtClean="0"/>
              <a:t>We might say this holds just</a:t>
            </a:r>
            <a:r>
              <a:rPr lang="en-US" baseline="0" dirty="0" smtClean="0"/>
              <a:t> in case </a:t>
            </a:r>
            <a:r>
              <a:rPr lang="en-US" i="1" baseline="0" dirty="0" smtClean="0"/>
              <a:t>were </a:t>
            </a:r>
            <a:r>
              <a:rPr lang="en-US" i="0" baseline="0" dirty="0" smtClean="0"/>
              <a:t>there to be a real woman like Mrs. Gamp, that woman would be fat. That doesn’t work, because no real woman could be like Mrs. Gamp (she is abstract, created by Dickens, etc.).</a:t>
            </a:r>
          </a:p>
          <a:p>
            <a:pPr marL="171450" indent="-171450">
              <a:buFont typeface="Arial"/>
              <a:buChar char="•"/>
            </a:pPr>
            <a:r>
              <a:rPr lang="en-US" i="0" baseline="0" dirty="0" smtClean="0"/>
              <a:t>If </a:t>
            </a:r>
            <a:r>
              <a:rPr lang="en-US" i="1" baseline="0" dirty="0" smtClean="0"/>
              <a:t>Martin Chuzzlewit </a:t>
            </a:r>
            <a:r>
              <a:rPr lang="en-US" i="0" baseline="0" dirty="0" smtClean="0"/>
              <a:t>were not a novel but a true record of events, then there </a:t>
            </a:r>
            <a:r>
              <a:rPr lang="en-US" i="1" baseline="0" dirty="0" smtClean="0"/>
              <a:t>would be </a:t>
            </a:r>
            <a:r>
              <a:rPr lang="en-US" i="0" baseline="0" dirty="0" smtClean="0"/>
              <a:t>a woman </a:t>
            </a:r>
            <a:r>
              <a:rPr lang="en-US" i="1" baseline="0" dirty="0" smtClean="0"/>
              <a:t>called </a:t>
            </a:r>
            <a:r>
              <a:rPr lang="en-US" i="0" baseline="0" dirty="0" smtClean="0"/>
              <a:t>“Mrs. Gamp” and she would be fat. Problems:</a:t>
            </a:r>
          </a:p>
          <a:p>
            <a:pPr marL="628650" lvl="1" indent="-171450">
              <a:buFont typeface="Arial"/>
              <a:buChar char="•"/>
            </a:pPr>
            <a:r>
              <a:rPr lang="en-US" i="0" baseline="0" dirty="0" smtClean="0"/>
              <a:t>No one named this individual!</a:t>
            </a:r>
          </a:p>
          <a:p>
            <a:pPr marL="628650" lvl="1" indent="-171450">
              <a:buFont typeface="Arial"/>
              <a:buChar char="•"/>
            </a:pPr>
            <a:r>
              <a:rPr lang="en-US" i="0" baseline="0" dirty="0" smtClean="0"/>
              <a:t>We refer to fictional characters via the description “the name it has in the story.”</a:t>
            </a:r>
          </a:p>
          <a:p>
            <a:pPr marL="628650" lvl="1" indent="-171450">
              <a:buFont typeface="Arial"/>
              <a:buChar char="•"/>
            </a:pPr>
            <a:r>
              <a:rPr lang="en-US" i="0" baseline="0" dirty="0" smtClean="0"/>
              <a:t>As a result, this account would be circular, appealing to ascription itself.</a:t>
            </a:r>
          </a:p>
          <a:p>
            <a:pPr marL="628650" lvl="1" indent="-171450">
              <a:buFont typeface="Arial"/>
              <a:buChar char="•"/>
            </a:pPr>
            <a:r>
              <a:rPr lang="en-US" i="0" baseline="0" dirty="0" smtClean="0"/>
              <a:t>Wouldn’t be able to understand the literary properties as relata of the relation.</a:t>
            </a:r>
          </a:p>
          <a:p>
            <a:pPr marL="171450" indent="-171450">
              <a:buFont typeface="Arial"/>
              <a:buChar char="•"/>
            </a:pPr>
            <a:endParaRPr lang="en-US" i="0"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22</a:t>
            </a:fld>
            <a:endParaRPr lang="en-US"/>
          </a:p>
        </p:txBody>
      </p:sp>
    </p:spTree>
    <p:extLst>
      <p:ext uri="{BB962C8B-B14F-4D97-AF65-F5344CB8AC3E}">
        <p14:creationId xmlns:p14="http://schemas.microsoft.com/office/powerpoint/2010/main" val="73469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a:t>
            </a:r>
            <a:r>
              <a:rPr lang="en-US" baseline="0" dirty="0" smtClean="0"/>
              <a:t> Meinongian can say that Holmes was “discovered,” but “that makes the creativity of the novelist seem very like the ‘creativity’ of the flower-arranger” (308).</a:t>
            </a:r>
          </a:p>
          <a:p>
            <a:pPr marL="171450" indent="-171450">
              <a:buFont typeface="Arial"/>
              <a:buChar char="•"/>
            </a:pPr>
            <a:r>
              <a:rPr lang="en-US" baseline="0" dirty="0" smtClean="0"/>
              <a:t>What reason do we have to say that he has the property of being a man? Because it says so in the story. But then we should say that he has the property of existence as well!</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26</a:t>
            </a:fld>
            <a:endParaRPr lang="en-US"/>
          </a:p>
        </p:txBody>
      </p:sp>
    </p:spTree>
    <p:extLst>
      <p:ext uri="{BB962C8B-B14F-4D97-AF65-F5344CB8AC3E}">
        <p14:creationId xmlns:p14="http://schemas.microsoft.com/office/powerpoint/2010/main" val="2317291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October 13,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October 13,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October 13,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October 13,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October 13,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October 13,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1</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On van Inwagen’s view, which of the following properties does the fictional character Sherlock Holmes </a:t>
            </a:r>
            <a:r>
              <a:rPr lang="en-US" b="1" dirty="0" smtClean="0"/>
              <a:t>lack</a:t>
            </a:r>
            <a:r>
              <a:rPr lang="en-US" dirty="0" smtClean="0"/>
              <a:t>?</a:t>
            </a:r>
          </a:p>
          <a:p>
            <a:pPr marL="731520" lvl="1" indent="-457200">
              <a:buFont typeface="+mj-lt"/>
              <a:buAutoNum type="alphaUcPeriod"/>
            </a:pPr>
            <a:r>
              <a:rPr lang="en-US" dirty="0" smtClean="0"/>
              <a:t>Being a fictional character</a:t>
            </a:r>
          </a:p>
          <a:p>
            <a:pPr marL="731520" lvl="1" indent="-457200">
              <a:buFont typeface="+mj-lt"/>
              <a:buAutoNum type="alphaUcPeriod"/>
            </a:pPr>
            <a:r>
              <a:rPr lang="en-US" dirty="0" smtClean="0"/>
              <a:t>Being a theoretical entity of literary criticism</a:t>
            </a:r>
          </a:p>
          <a:p>
            <a:pPr marL="731520" lvl="1" indent="-457200">
              <a:buFont typeface="+mj-lt"/>
              <a:buAutoNum type="alphaUcPeriod"/>
            </a:pPr>
            <a:r>
              <a:rPr lang="en-US" dirty="0" smtClean="0"/>
              <a:t>Being a detective</a:t>
            </a:r>
          </a:p>
          <a:p>
            <a:pPr marL="731520" lvl="1" indent="-457200">
              <a:buFont typeface="+mj-lt"/>
              <a:buAutoNum type="alphaUcPeriod"/>
            </a:pPr>
            <a:r>
              <a:rPr lang="en-US" dirty="0" smtClean="0"/>
              <a:t>Having been created by Sir </a:t>
            </a:r>
            <a:r>
              <a:rPr lang="en-US" dirty="0"/>
              <a:t>Arthur Conan Doyle</a:t>
            </a: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2011690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If that story turned out to be true, then “Mark Zuckerberg” has referred to Andrew Garfield all along.</a:t>
            </a:r>
          </a:p>
          <a:p>
            <a:pPr marL="731520" lvl="1" indent="-457200">
              <a:buFont typeface="+mj-lt"/>
              <a:buAutoNum type="alphaUcPeriod" startAt="2"/>
            </a:pPr>
            <a:r>
              <a:rPr lang="en-US" dirty="0" smtClean="0"/>
              <a:t>True </a:t>
            </a:r>
          </a:p>
          <a:p>
            <a:pPr marL="731520" lvl="1" indent="-457200">
              <a:buFont typeface="+mj-lt"/>
              <a:buAutoNum type="alphaUcPeriod" startAt="2"/>
            </a:pPr>
            <a:r>
              <a:rPr lang="en-US" dirty="0" smtClean="0"/>
              <a:t>False</a:t>
            </a:r>
            <a:endParaRPr lang="en-US" dirty="0"/>
          </a:p>
        </p:txBody>
      </p:sp>
    </p:spTree>
    <p:extLst>
      <p:ext uri="{BB962C8B-B14F-4D97-AF65-F5344CB8AC3E}">
        <p14:creationId xmlns:p14="http://schemas.microsoft.com/office/powerpoint/2010/main" val="21402490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FICTIONAL REALISM</a:t>
            </a:r>
            <a:endParaRPr lang="en-US" dirty="0"/>
          </a:p>
        </p:txBody>
      </p:sp>
      <p:sp>
        <p:nvSpPr>
          <p:cNvPr id="3" name="Content Placeholder 2"/>
          <p:cNvSpPr>
            <a:spLocks noGrp="1"/>
          </p:cNvSpPr>
          <p:nvPr>
            <p:ph idx="1"/>
          </p:nvPr>
        </p:nvSpPr>
        <p:spPr/>
        <p:txBody>
          <a:bodyPr/>
          <a:lstStyle/>
          <a:p>
            <a:pPr marL="0" indent="0">
              <a:buNone/>
            </a:pPr>
            <a:r>
              <a:rPr lang="en-US" b="1" dirty="0" smtClean="0"/>
              <a:t>Question: </a:t>
            </a:r>
            <a:r>
              <a:rPr lang="en-US" dirty="0" smtClean="0"/>
              <a:t>Why should we think that there </a:t>
            </a:r>
            <a:r>
              <a:rPr lang="en-US" b="1" dirty="0" smtClean="0"/>
              <a:t>is </a:t>
            </a:r>
            <a:r>
              <a:rPr lang="en-US" dirty="0" smtClean="0"/>
              <a:t>such a thing as Sherlock Holmes? </a:t>
            </a:r>
          </a:p>
          <a:p>
            <a:pPr marL="0" indent="0">
              <a:buNone/>
            </a:pPr>
            <a:endParaRPr lang="en-US" b="1" dirty="0" smtClean="0"/>
          </a:p>
          <a:p>
            <a:pPr marL="0" indent="0">
              <a:buNone/>
            </a:pPr>
            <a:r>
              <a:rPr lang="en-US" b="1" dirty="0" smtClean="0"/>
              <a:t>Answer: </a:t>
            </a:r>
            <a:r>
              <a:rPr lang="en-US" dirty="0" smtClean="0"/>
              <a:t>Because there </a:t>
            </a:r>
            <a:r>
              <a:rPr lang="en-US" b="1" dirty="0" smtClean="0"/>
              <a:t>are </a:t>
            </a:r>
            <a:r>
              <a:rPr lang="en-US" dirty="0" smtClean="0"/>
              <a:t>fictional characters—they are heavily discussed by literary critics, after all! And if that is right, then surely Sherlock Holmes is one of them.</a:t>
            </a:r>
            <a:endParaRPr lang="en-US" b="1" dirty="0"/>
          </a:p>
        </p:txBody>
      </p:sp>
    </p:spTree>
    <p:extLst>
      <p:ext uri="{BB962C8B-B14F-4D97-AF65-F5344CB8AC3E}">
        <p14:creationId xmlns:p14="http://schemas.microsoft.com/office/powerpoint/2010/main" val="2128742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FICTIONAL REALISM</a:t>
            </a:r>
            <a:endParaRPr lang="en-US" dirty="0"/>
          </a:p>
        </p:txBody>
      </p:sp>
      <p:sp>
        <p:nvSpPr>
          <p:cNvPr id="3" name="Content Placeholder 2"/>
          <p:cNvSpPr>
            <a:spLocks noGrp="1"/>
          </p:cNvSpPr>
          <p:nvPr>
            <p:ph idx="1"/>
          </p:nvPr>
        </p:nvSpPr>
        <p:spPr/>
        <p:txBody>
          <a:bodyPr/>
          <a:lstStyle/>
          <a:p>
            <a:pPr marL="0" indent="0">
              <a:buNone/>
            </a:pPr>
            <a:r>
              <a:rPr lang="en-US" b="1" dirty="0" smtClean="0"/>
              <a:t>Question: </a:t>
            </a:r>
            <a:r>
              <a:rPr lang="en-US" dirty="0" smtClean="0"/>
              <a:t>But </a:t>
            </a:r>
            <a:r>
              <a:rPr lang="en-US" dirty="0"/>
              <a:t>w</a:t>
            </a:r>
            <a:r>
              <a:rPr lang="en-US" dirty="0" smtClean="0"/>
              <a:t>hat do you mean when you say that fictional characters exist?!</a:t>
            </a:r>
          </a:p>
          <a:p>
            <a:pPr marL="0" indent="0">
              <a:buNone/>
            </a:pPr>
            <a:endParaRPr lang="en-US" b="1" dirty="0"/>
          </a:p>
          <a:p>
            <a:pPr marL="0" indent="0">
              <a:buNone/>
            </a:pPr>
            <a:r>
              <a:rPr lang="en-US" b="1" dirty="0" smtClean="0"/>
              <a:t>Answer:</a:t>
            </a:r>
            <a:r>
              <a:rPr lang="en-US" dirty="0" smtClean="0"/>
              <a:t> The same sort of thing that is meant by claims like the following:</a:t>
            </a:r>
          </a:p>
          <a:p>
            <a:pPr marL="457200" indent="-457200">
              <a:buFont typeface="+mj-lt"/>
              <a:buAutoNum type="arabicPeriod"/>
            </a:pPr>
            <a:r>
              <a:rPr lang="en-US" dirty="0" smtClean="0"/>
              <a:t>There are such things as countries—we live in one of them, namely, the United states.</a:t>
            </a:r>
          </a:p>
          <a:p>
            <a:pPr marL="457200" indent="-457200">
              <a:buFont typeface="+mj-lt"/>
              <a:buAutoNum type="arabicPeriod"/>
            </a:pPr>
            <a:r>
              <a:rPr lang="en-US" dirty="0" smtClean="0"/>
              <a:t>Cabbages exist—you can find some of them at HEB.</a:t>
            </a:r>
          </a:p>
          <a:p>
            <a:pPr marL="457200" indent="-457200">
              <a:buFont typeface="+mj-lt"/>
              <a:buAutoNum type="arabicPeriod"/>
            </a:pPr>
            <a:r>
              <a:rPr lang="en-US" dirty="0" smtClean="0"/>
              <a:t>There are numbers—after all, that is a straightforward consequence of the claim that 2 is a prime number.</a:t>
            </a:r>
            <a:endParaRPr lang="en-US" dirty="0"/>
          </a:p>
        </p:txBody>
      </p:sp>
    </p:spTree>
    <p:extLst>
      <p:ext uri="{BB962C8B-B14F-4D97-AF65-F5344CB8AC3E}">
        <p14:creationId xmlns:p14="http://schemas.microsoft.com/office/powerpoint/2010/main" val="2798523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FICTIONAL REALISM</a:t>
            </a:r>
          </a:p>
        </p:txBody>
      </p:sp>
      <p:sp>
        <p:nvSpPr>
          <p:cNvPr id="3" name="Content Placeholder 2"/>
          <p:cNvSpPr>
            <a:spLocks noGrp="1"/>
          </p:cNvSpPr>
          <p:nvPr>
            <p:ph idx="1"/>
          </p:nvPr>
        </p:nvSpPr>
        <p:spPr/>
        <p:txBody>
          <a:bodyPr/>
          <a:lstStyle/>
          <a:p>
            <a:pPr marL="0" indent="0">
              <a:buNone/>
            </a:pPr>
            <a:r>
              <a:rPr lang="en-US" b="1" dirty="0" smtClean="0"/>
              <a:t>Question: </a:t>
            </a:r>
            <a:r>
              <a:rPr lang="en-US" dirty="0" smtClean="0"/>
              <a:t>But if Sherlock Holmes exists, then what sort of thing </a:t>
            </a:r>
            <a:r>
              <a:rPr lang="en-US" b="1" dirty="0" smtClean="0"/>
              <a:t>is </a:t>
            </a:r>
            <a:r>
              <a:rPr lang="en-US" dirty="0" smtClean="0"/>
              <a:t>he?!?! </a:t>
            </a:r>
          </a:p>
          <a:p>
            <a:pPr marL="0" indent="0">
              <a:buNone/>
            </a:pPr>
            <a:endParaRPr lang="en-US" b="1" dirty="0"/>
          </a:p>
          <a:p>
            <a:pPr marL="0" indent="0">
              <a:buNone/>
            </a:pPr>
            <a:r>
              <a:rPr lang="en-US" b="1" dirty="0" smtClean="0"/>
              <a:t>Answer: </a:t>
            </a:r>
            <a:r>
              <a:rPr lang="en-US" dirty="0" smtClean="0"/>
              <a:t>A character in a novel, or, more generally, a creature of fiction—or more generally still, a theoretical entity of literary criticism.</a:t>
            </a:r>
            <a:endParaRPr lang="en-US" b="1" dirty="0"/>
          </a:p>
        </p:txBody>
      </p:sp>
    </p:spTree>
    <p:extLst>
      <p:ext uri="{BB962C8B-B14F-4D97-AF65-F5344CB8AC3E}">
        <p14:creationId xmlns:p14="http://schemas.microsoft.com/office/powerpoint/2010/main" val="1732801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FICTIONAL REALISM</a:t>
            </a:r>
            <a:endParaRPr lang="en-US" dirty="0"/>
          </a:p>
        </p:txBody>
      </p:sp>
      <p:graphicFrame>
        <p:nvGraphicFramePr>
          <p:cNvPr id="4" name="Diagram 3"/>
          <p:cNvGraphicFramePr/>
          <p:nvPr>
            <p:extLst>
              <p:ext uri="{D42A27DB-BD31-4B8C-83A1-F6EECF244321}">
                <p14:modId xmlns:p14="http://schemas.microsoft.com/office/powerpoint/2010/main" val="778947391"/>
              </p:ext>
            </p:extLst>
          </p:nvPr>
        </p:nvGraphicFramePr>
        <p:xfrm>
          <a:off x="123478" y="1520487"/>
          <a:ext cx="8875503" cy="5147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82762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a:xfrm>
            <a:off x="457200" y="1600200"/>
            <a:ext cx="5548485" cy="4876800"/>
          </a:xfrm>
        </p:spPr>
        <p:txBody>
          <a:bodyPr/>
          <a:lstStyle/>
          <a:p>
            <a:pPr>
              <a:buFontTx/>
              <a:buChar char="-"/>
            </a:pPr>
            <a:r>
              <a:rPr lang="en-US" dirty="0" smtClean="0"/>
              <a:t>being old</a:t>
            </a:r>
            <a:endParaRPr lang="en-US" dirty="0"/>
          </a:p>
          <a:p>
            <a:pPr>
              <a:buFontTx/>
              <a:buChar char="-"/>
            </a:pPr>
            <a:r>
              <a:rPr lang="en-US" dirty="0" smtClean="0"/>
              <a:t>being fat</a:t>
            </a:r>
            <a:endParaRPr lang="en-US" dirty="0"/>
          </a:p>
          <a:p>
            <a:pPr>
              <a:buFontTx/>
              <a:buChar char="-"/>
            </a:pPr>
            <a:r>
              <a:rPr lang="en-US" dirty="0" smtClean="0"/>
              <a:t>being fond of gin</a:t>
            </a:r>
          </a:p>
          <a:p>
            <a:pPr>
              <a:buFontTx/>
              <a:buChar char="-"/>
            </a:pPr>
            <a:r>
              <a:rPr lang="en-US" dirty="0" smtClean="0"/>
              <a:t>being named “Sarah Gamp”</a:t>
            </a:r>
          </a:p>
          <a:p>
            <a:pPr>
              <a:buFontTx/>
              <a:buChar char="-"/>
            </a:pPr>
            <a:r>
              <a:rPr lang="en-US" dirty="0" smtClean="0"/>
              <a:t>having a friend called “Mrs. Pig”</a:t>
            </a:r>
            <a:endParaRPr lang="en-US" dirty="0"/>
          </a:p>
        </p:txBody>
      </p:sp>
      <p:pic>
        <p:nvPicPr>
          <p:cNvPr id="4" name="Picture 3" descr="13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685" y="1616228"/>
            <a:ext cx="2681115" cy="3824700"/>
          </a:xfrm>
          <a:prstGeom prst="rect">
            <a:avLst/>
          </a:prstGeom>
          <a:noFill/>
          <a:ln>
            <a:noFill/>
          </a:ln>
        </p:spPr>
      </p:pic>
      <p:sp>
        <p:nvSpPr>
          <p:cNvPr id="5" name="Cloud Callout 4"/>
          <p:cNvSpPr/>
          <p:nvPr/>
        </p:nvSpPr>
        <p:spPr>
          <a:xfrm>
            <a:off x="3779456" y="1524000"/>
            <a:ext cx="2414361" cy="1094545"/>
          </a:xfrm>
          <a:prstGeom prst="cloudCallout">
            <a:avLst>
              <a:gd name="adj1" fmla="val 85661"/>
              <a:gd name="adj2" fmla="val -483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Oh dear...</a:t>
            </a:r>
            <a:endParaRPr lang="en-US" dirty="0"/>
          </a:p>
        </p:txBody>
      </p:sp>
      <p:sp>
        <p:nvSpPr>
          <p:cNvPr id="6" name="TextBox 5"/>
          <p:cNvSpPr txBox="1"/>
          <p:nvPr/>
        </p:nvSpPr>
        <p:spPr>
          <a:xfrm>
            <a:off x="6288399" y="5440928"/>
            <a:ext cx="2492983" cy="369332"/>
          </a:xfrm>
          <a:prstGeom prst="rect">
            <a:avLst/>
          </a:prstGeom>
          <a:noFill/>
        </p:spPr>
        <p:txBody>
          <a:bodyPr wrap="square" rtlCol="0">
            <a:spAutoFit/>
          </a:bodyPr>
          <a:lstStyle/>
          <a:p>
            <a:pPr algn="ctr"/>
            <a:r>
              <a:rPr lang="en-US" dirty="0" smtClean="0"/>
              <a:t>Sarah Gamp</a:t>
            </a:r>
            <a:endParaRPr lang="en-US" dirty="0"/>
          </a:p>
        </p:txBody>
      </p:sp>
    </p:spTree>
    <p:extLst>
      <p:ext uri="{BB962C8B-B14F-4D97-AF65-F5344CB8AC3E}">
        <p14:creationId xmlns:p14="http://schemas.microsoft.com/office/powerpoint/2010/main" val="820155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ANALOGY (SUBSTANCE DUALISM)</a:t>
            </a:r>
          </a:p>
        </p:txBody>
      </p:sp>
      <p:sp>
        <p:nvSpPr>
          <p:cNvPr id="3" name="Content Placeholder 2"/>
          <p:cNvSpPr>
            <a:spLocks noGrp="1"/>
          </p:cNvSpPr>
          <p:nvPr>
            <p:ph idx="1"/>
          </p:nvPr>
        </p:nvSpPr>
        <p:spPr>
          <a:xfrm>
            <a:off x="457199" y="1600200"/>
            <a:ext cx="5200301" cy="4876800"/>
          </a:xfrm>
        </p:spPr>
        <p:txBody>
          <a:bodyPr/>
          <a:lstStyle/>
          <a:p>
            <a:pPr>
              <a:buFontTx/>
              <a:buChar char="-"/>
            </a:pPr>
            <a:r>
              <a:rPr lang="en-US" dirty="0" smtClean="0"/>
              <a:t>being tangible</a:t>
            </a:r>
          </a:p>
          <a:p>
            <a:pPr>
              <a:buFontTx/>
              <a:buChar char="-"/>
            </a:pPr>
            <a:r>
              <a:rPr lang="en-US" dirty="0" smtClean="0"/>
              <a:t>being six feet tall</a:t>
            </a:r>
          </a:p>
          <a:p>
            <a:pPr>
              <a:buFontTx/>
              <a:buChar char="-"/>
            </a:pPr>
            <a:r>
              <a:rPr lang="en-US" dirty="0" smtClean="0"/>
              <a:t>weighing 190 pounds</a:t>
            </a:r>
          </a:p>
          <a:p>
            <a:pPr>
              <a:buFontTx/>
              <a:buChar char="-"/>
            </a:pPr>
            <a:r>
              <a:rPr lang="en-US" dirty="0" smtClean="0"/>
              <a:t>being mainly pinkish-white in color</a:t>
            </a:r>
          </a:p>
          <a:p>
            <a:pPr marL="0" indent="0">
              <a:buNone/>
            </a:pPr>
            <a:endParaRPr lang="en-US" dirty="0"/>
          </a:p>
          <a:p>
            <a:pPr marL="0" indent="0">
              <a:buNone/>
            </a:pPr>
            <a:endParaRPr lang="en-US" dirty="0"/>
          </a:p>
        </p:txBody>
      </p:sp>
      <p:pic>
        <p:nvPicPr>
          <p:cNvPr id="4" name="Picture 3" descr="Frans_Hals_-_Portret_van_René_Descar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500" y="1600200"/>
            <a:ext cx="2984842" cy="3653418"/>
          </a:xfrm>
          <a:prstGeom prst="rect">
            <a:avLst/>
          </a:prstGeom>
        </p:spPr>
      </p:pic>
      <p:sp>
        <p:nvSpPr>
          <p:cNvPr id="5" name="TextBox 4"/>
          <p:cNvSpPr txBox="1"/>
          <p:nvPr/>
        </p:nvSpPr>
        <p:spPr>
          <a:xfrm>
            <a:off x="5657500" y="5253618"/>
            <a:ext cx="2984842" cy="369332"/>
          </a:xfrm>
          <a:prstGeom prst="rect">
            <a:avLst/>
          </a:prstGeom>
          <a:noFill/>
        </p:spPr>
        <p:txBody>
          <a:bodyPr wrap="square" rtlCol="0">
            <a:spAutoFit/>
          </a:bodyPr>
          <a:lstStyle/>
          <a:p>
            <a:pPr algn="ctr"/>
            <a:r>
              <a:rPr lang="en-US" dirty="0"/>
              <a:t>René Descartes</a:t>
            </a:r>
          </a:p>
        </p:txBody>
      </p:sp>
    </p:spTree>
    <p:extLst>
      <p:ext uri="{BB962C8B-B14F-4D97-AF65-F5344CB8AC3E}">
        <p14:creationId xmlns:p14="http://schemas.microsoft.com/office/powerpoint/2010/main" val="18514632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ANALOGY (SUBSTANCE DUALISM)</a:t>
            </a:r>
          </a:p>
        </p:txBody>
      </p:sp>
      <p:sp>
        <p:nvSpPr>
          <p:cNvPr id="3" name="Content Placeholder 2"/>
          <p:cNvSpPr>
            <a:spLocks noGrp="1"/>
          </p:cNvSpPr>
          <p:nvPr>
            <p:ph idx="1"/>
          </p:nvPr>
        </p:nvSpPr>
        <p:spPr>
          <a:xfrm>
            <a:off x="457199" y="1600200"/>
            <a:ext cx="5200301" cy="4876800"/>
          </a:xfrm>
        </p:spPr>
        <p:txBody>
          <a:bodyPr/>
          <a:lstStyle/>
          <a:p>
            <a:pPr>
              <a:buFontTx/>
              <a:buChar char="-"/>
            </a:pPr>
            <a:r>
              <a:rPr lang="en-US" strike="sngStrike" dirty="0" smtClean="0"/>
              <a:t>being tangible</a:t>
            </a:r>
          </a:p>
          <a:p>
            <a:pPr>
              <a:buFontTx/>
              <a:buChar char="-"/>
            </a:pPr>
            <a:r>
              <a:rPr lang="en-US" strike="sngStrike" dirty="0" smtClean="0"/>
              <a:t>being six feet tall</a:t>
            </a:r>
          </a:p>
          <a:p>
            <a:pPr>
              <a:buFontTx/>
              <a:buChar char="-"/>
            </a:pPr>
            <a:r>
              <a:rPr lang="en-US" strike="sngStrike" dirty="0" smtClean="0"/>
              <a:t>weighing 190 pounds</a:t>
            </a:r>
          </a:p>
          <a:p>
            <a:pPr>
              <a:buFontTx/>
              <a:buChar char="-"/>
            </a:pPr>
            <a:r>
              <a:rPr lang="en-US" strike="sngStrike" dirty="0" smtClean="0"/>
              <a:t>being mainly pinkish-white in color</a:t>
            </a:r>
          </a:p>
          <a:p>
            <a:pPr>
              <a:buFontTx/>
              <a:buChar char="-"/>
            </a:pPr>
            <a:r>
              <a:rPr lang="en-US" dirty="0"/>
              <a:t>thinking about Vienna</a:t>
            </a:r>
          </a:p>
          <a:p>
            <a:pPr>
              <a:buFontTx/>
              <a:buChar char="-"/>
            </a:pPr>
            <a:r>
              <a:rPr lang="en-US" dirty="0"/>
              <a:t>being free from pain</a:t>
            </a:r>
          </a:p>
          <a:p>
            <a:pPr>
              <a:buFontTx/>
              <a:buChar char="-"/>
            </a:pPr>
            <a:r>
              <a:rPr lang="en-US" dirty="0"/>
              <a:t>being in a state of Grace</a:t>
            </a:r>
          </a:p>
          <a:p>
            <a:pPr>
              <a:buFontTx/>
              <a:buChar char="-"/>
            </a:pPr>
            <a:r>
              <a:rPr lang="en-US" dirty="0"/>
              <a:t>animating a body</a:t>
            </a:r>
          </a:p>
          <a:p>
            <a:pPr>
              <a:buFontTx/>
              <a:buChar char="-"/>
            </a:pPr>
            <a:endParaRPr lang="en-US" dirty="0"/>
          </a:p>
        </p:txBody>
      </p:sp>
      <p:pic>
        <p:nvPicPr>
          <p:cNvPr id="4" name="Picture 3" descr="Frans_Hals_-_Portret_van_René_Descar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500" y="1600200"/>
            <a:ext cx="2984842" cy="3653418"/>
          </a:xfrm>
          <a:prstGeom prst="rect">
            <a:avLst/>
          </a:prstGeom>
        </p:spPr>
      </p:pic>
      <p:sp>
        <p:nvSpPr>
          <p:cNvPr id="5" name="TextBox 4"/>
          <p:cNvSpPr txBox="1"/>
          <p:nvPr/>
        </p:nvSpPr>
        <p:spPr>
          <a:xfrm>
            <a:off x="5657500" y="5253618"/>
            <a:ext cx="2984842" cy="369332"/>
          </a:xfrm>
          <a:prstGeom prst="rect">
            <a:avLst/>
          </a:prstGeom>
          <a:noFill/>
        </p:spPr>
        <p:txBody>
          <a:bodyPr wrap="square" rtlCol="0">
            <a:spAutoFit/>
          </a:bodyPr>
          <a:lstStyle/>
          <a:p>
            <a:pPr algn="ctr"/>
            <a:r>
              <a:rPr lang="en-US" dirty="0"/>
              <a:t>René Descartes</a:t>
            </a:r>
          </a:p>
        </p:txBody>
      </p:sp>
    </p:spTree>
    <p:extLst>
      <p:ext uri="{BB962C8B-B14F-4D97-AF65-F5344CB8AC3E}">
        <p14:creationId xmlns:p14="http://schemas.microsoft.com/office/powerpoint/2010/main" val="128392067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ANALOGY (SUBSTANCE DUALISM)</a:t>
            </a:r>
          </a:p>
        </p:txBody>
      </p:sp>
      <p:sp>
        <p:nvSpPr>
          <p:cNvPr id="3" name="Content Placeholder 2"/>
          <p:cNvSpPr>
            <a:spLocks noGrp="1"/>
          </p:cNvSpPr>
          <p:nvPr>
            <p:ph idx="1"/>
          </p:nvPr>
        </p:nvSpPr>
        <p:spPr>
          <a:xfrm>
            <a:off x="457199" y="1600200"/>
            <a:ext cx="5200301" cy="4876800"/>
          </a:xfrm>
        </p:spPr>
        <p:txBody>
          <a:bodyPr>
            <a:normAutofit/>
          </a:bodyPr>
          <a:lstStyle/>
          <a:p>
            <a:pPr>
              <a:buFontTx/>
              <a:buChar char="-"/>
            </a:pPr>
            <a:r>
              <a:rPr lang="en-US" dirty="0" smtClean="0"/>
              <a:t>animating a body that has the property of being tangible</a:t>
            </a:r>
          </a:p>
          <a:p>
            <a:pPr>
              <a:buFontTx/>
              <a:buChar char="-"/>
            </a:pPr>
            <a:r>
              <a:rPr lang="en-US" dirty="0" smtClean="0"/>
              <a:t>animating a body that has the property of being six feet tall</a:t>
            </a:r>
          </a:p>
          <a:p>
            <a:pPr>
              <a:buFontTx/>
              <a:buChar char="-"/>
            </a:pPr>
            <a:r>
              <a:rPr lang="en-US" dirty="0" smtClean="0"/>
              <a:t>animating a body that has the property of weighing 190 pounds</a:t>
            </a:r>
          </a:p>
          <a:p>
            <a:pPr>
              <a:buFontTx/>
              <a:buChar char="-"/>
            </a:pPr>
            <a:r>
              <a:rPr lang="en-US" dirty="0" smtClean="0"/>
              <a:t>animating a body that has the property of being mainly pinkish-white</a:t>
            </a:r>
          </a:p>
        </p:txBody>
      </p:sp>
      <p:pic>
        <p:nvPicPr>
          <p:cNvPr id="4" name="Picture 3" descr="Frans_Hals_-_Portret_van_René_Descar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500" y="1600200"/>
            <a:ext cx="2984842" cy="3653418"/>
          </a:xfrm>
          <a:prstGeom prst="rect">
            <a:avLst/>
          </a:prstGeom>
        </p:spPr>
      </p:pic>
      <p:sp>
        <p:nvSpPr>
          <p:cNvPr id="5" name="TextBox 4"/>
          <p:cNvSpPr txBox="1"/>
          <p:nvPr/>
        </p:nvSpPr>
        <p:spPr>
          <a:xfrm>
            <a:off x="5657500" y="5253618"/>
            <a:ext cx="2984842" cy="369332"/>
          </a:xfrm>
          <a:prstGeom prst="rect">
            <a:avLst/>
          </a:prstGeom>
          <a:noFill/>
        </p:spPr>
        <p:txBody>
          <a:bodyPr wrap="square" rtlCol="0">
            <a:spAutoFit/>
          </a:bodyPr>
          <a:lstStyle/>
          <a:p>
            <a:pPr algn="ctr"/>
            <a:r>
              <a:rPr lang="en-US" dirty="0"/>
              <a:t>René Descartes</a:t>
            </a:r>
          </a:p>
        </p:txBody>
      </p:sp>
    </p:spTree>
    <p:extLst>
      <p:ext uri="{BB962C8B-B14F-4D97-AF65-F5344CB8AC3E}">
        <p14:creationId xmlns:p14="http://schemas.microsoft.com/office/powerpoint/2010/main" val="232263084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ASCRIPTION VS. EXEMPLIFICATION</a:t>
            </a:r>
          </a:p>
        </p:txBody>
      </p:sp>
      <p:sp>
        <p:nvSpPr>
          <p:cNvPr id="3" name="Content Placeholder 2"/>
          <p:cNvSpPr>
            <a:spLocks noGrp="1"/>
          </p:cNvSpPr>
          <p:nvPr>
            <p:ph idx="1"/>
          </p:nvPr>
        </p:nvSpPr>
        <p:spPr/>
        <p:txBody>
          <a:bodyPr>
            <a:normAutofit lnSpcReduction="10000"/>
          </a:bodyPr>
          <a:lstStyle/>
          <a:p>
            <a:r>
              <a:rPr lang="en-US" dirty="0"/>
              <a:t>T</a:t>
            </a:r>
            <a:r>
              <a:rPr lang="en-US" dirty="0" smtClean="0"/>
              <a:t>hough Mrs. Gamp doesn’t </a:t>
            </a:r>
            <a:r>
              <a:rPr lang="en-US" b="1" dirty="0" smtClean="0"/>
              <a:t>have </a:t>
            </a:r>
            <a:r>
              <a:rPr lang="en-US" dirty="0" smtClean="0"/>
              <a:t>or </a:t>
            </a:r>
            <a:r>
              <a:rPr lang="en-US" b="1" dirty="0" smtClean="0"/>
              <a:t>exemplify </a:t>
            </a:r>
            <a:r>
              <a:rPr lang="en-US" dirty="0" smtClean="0"/>
              <a:t>or </a:t>
            </a:r>
            <a:r>
              <a:rPr lang="en-US" b="1" dirty="0" smtClean="0"/>
              <a:t>instantiate </a:t>
            </a:r>
            <a:r>
              <a:rPr lang="en-US" dirty="0" smtClean="0"/>
              <a:t>properties such as </a:t>
            </a:r>
            <a:r>
              <a:rPr lang="en-US" b="1" dirty="0" smtClean="0"/>
              <a:t>being fond of gin</a:t>
            </a:r>
            <a:r>
              <a:rPr lang="en-US" dirty="0" smtClean="0"/>
              <a:t>, she bears an intimate </a:t>
            </a:r>
            <a:r>
              <a:rPr lang="en-US" b="1" dirty="0" smtClean="0"/>
              <a:t>relation </a:t>
            </a:r>
            <a:r>
              <a:rPr lang="en-US" dirty="0" smtClean="0"/>
              <a:t>to such properties.</a:t>
            </a:r>
          </a:p>
          <a:p>
            <a:r>
              <a:rPr lang="en-US" dirty="0" smtClean="0"/>
              <a:t>Just </a:t>
            </a:r>
            <a:r>
              <a:rPr lang="en-US" dirty="0"/>
              <a:t>as (on substance dualism) you may say “Zach Blaesi has blond hair” and be talking about</a:t>
            </a:r>
            <a:r>
              <a:rPr lang="en-US" b="1" dirty="0"/>
              <a:t> </a:t>
            </a:r>
            <a:r>
              <a:rPr lang="en-US" dirty="0"/>
              <a:t>an</a:t>
            </a:r>
            <a:r>
              <a:rPr lang="en-US" b="1" dirty="0"/>
              <a:t> immaterial substance </a:t>
            </a:r>
            <a:r>
              <a:rPr lang="en-US" dirty="0"/>
              <a:t>without thereby predicating </a:t>
            </a:r>
            <a:r>
              <a:rPr lang="en-US" b="1" dirty="0"/>
              <a:t>having blond hair </a:t>
            </a:r>
            <a:r>
              <a:rPr lang="en-US" dirty="0"/>
              <a:t>of that substance, so also (on the present view) we may say “Mrs. Gamp is fond of gin” and be talking about a </a:t>
            </a:r>
            <a:r>
              <a:rPr lang="en-US" b="1" dirty="0"/>
              <a:t>theoretical entity of literary criticism </a:t>
            </a:r>
            <a:r>
              <a:rPr lang="en-US" dirty="0"/>
              <a:t>without thereby predicating </a:t>
            </a:r>
            <a:r>
              <a:rPr lang="en-US" b="1" dirty="0"/>
              <a:t>fondness of gin </a:t>
            </a:r>
            <a:r>
              <a:rPr lang="en-US" dirty="0"/>
              <a:t>of that entity</a:t>
            </a:r>
            <a:r>
              <a:rPr lang="en-US" dirty="0" smtClean="0"/>
              <a:t>.</a:t>
            </a:r>
          </a:p>
          <a:p>
            <a:r>
              <a:rPr lang="en-US" dirty="0"/>
              <a:t>Since we don’t have a good term for this in English, let’s just call it </a:t>
            </a:r>
            <a:r>
              <a:rPr lang="en-US" dirty="0" smtClean="0"/>
              <a:t>“</a:t>
            </a:r>
            <a:r>
              <a:rPr lang="en-US" b="1" dirty="0" smtClean="0"/>
              <a:t>ascription</a:t>
            </a:r>
            <a:r>
              <a:rPr lang="en-US" dirty="0" smtClean="0"/>
              <a:t>,” where the “is”-of-ascription is not to be confused with the “is”-of-predication.</a:t>
            </a:r>
            <a:endParaRPr lang="en-US" dirty="0"/>
          </a:p>
          <a:p>
            <a:endParaRPr lang="en-US" dirty="0"/>
          </a:p>
        </p:txBody>
      </p:sp>
    </p:spTree>
    <p:extLst>
      <p:ext uri="{BB962C8B-B14F-4D97-AF65-F5344CB8AC3E}">
        <p14:creationId xmlns:p14="http://schemas.microsoft.com/office/powerpoint/2010/main" val="3991405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LINGUISTIC DATA</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strike="sngStrike" dirty="0" smtClean="0"/>
              <a:t>She </a:t>
            </a:r>
            <a:r>
              <a:rPr lang="en-US" strike="sngStrike" dirty="0"/>
              <a:t>was a fat old woman, this Mrs. Gamp, with a husky voice and a moist eye, which she had a remarkable power of turning up, </a:t>
            </a:r>
            <a:r>
              <a:rPr lang="en-US" strike="sngStrike" dirty="0" smtClean="0"/>
              <a:t>and </a:t>
            </a:r>
            <a:r>
              <a:rPr lang="en-US" strike="sngStrike" dirty="0"/>
              <a:t>only showing the white of </a:t>
            </a:r>
            <a:r>
              <a:rPr lang="en-US" strike="sngStrike" dirty="0" smtClean="0"/>
              <a:t>it.</a:t>
            </a:r>
          </a:p>
          <a:p>
            <a:pPr marL="457200" indent="-457200">
              <a:buFont typeface="+mj-lt"/>
              <a:buAutoNum type="arabicPeriod"/>
            </a:pPr>
            <a:r>
              <a:rPr lang="en-US" dirty="0"/>
              <a:t>Mrs. Sarah Gamp was, four-and-twenty years ago, a fair representation of the hired attendant on the poor in </a:t>
            </a:r>
            <a:r>
              <a:rPr lang="en-US" dirty="0" smtClean="0"/>
              <a:t>sickness.</a:t>
            </a:r>
          </a:p>
          <a:p>
            <a:pPr marL="457200" indent="-457200">
              <a:buFont typeface="+mj-lt"/>
              <a:buAutoNum type="arabicPeriod"/>
            </a:pPr>
            <a:r>
              <a:rPr lang="en-US" dirty="0" smtClean="0"/>
              <a:t>Mrs</a:t>
            </a:r>
            <a:r>
              <a:rPr lang="en-US" dirty="0"/>
              <a:t>. Gamp </a:t>
            </a:r>
            <a:r>
              <a:rPr lang="en-US" dirty="0" smtClean="0"/>
              <a:t>.</a:t>
            </a:r>
            <a:r>
              <a:rPr lang="en-US" dirty="0"/>
              <a:t> </a:t>
            </a:r>
            <a:r>
              <a:rPr lang="en-US" dirty="0" smtClean="0"/>
              <a:t>. . </a:t>
            </a:r>
            <a:r>
              <a:rPr lang="en-US" dirty="0"/>
              <a:t>is the most fully developed of the masculine anti-women visible in all </a:t>
            </a:r>
            <a:r>
              <a:rPr lang="en-US" dirty="0" smtClean="0"/>
              <a:t>Dickens's novels.</a:t>
            </a:r>
          </a:p>
          <a:p>
            <a:pPr marL="457200" indent="-457200">
              <a:buFont typeface="+mj-lt"/>
              <a:buAutoNum type="arabicPeriod"/>
            </a:pPr>
            <a:r>
              <a:rPr lang="en-US" dirty="0" smtClean="0"/>
              <a:t>Sherlock Holmes is a famous fictional character.</a:t>
            </a:r>
          </a:p>
          <a:p>
            <a:pPr marL="457200" indent="-457200">
              <a:buFont typeface="+mj-lt"/>
              <a:buAutoNum type="arabicPeriod"/>
            </a:pPr>
            <a:r>
              <a:rPr lang="en-US" dirty="0"/>
              <a:t>There are characters in some nineteenth-century novels who are presented with a greater wealth of physical detail than is any character in any eighteenth-century novel</a:t>
            </a:r>
            <a:r>
              <a:rPr lang="en-US" dirty="0" smtClean="0"/>
              <a:t>.</a:t>
            </a:r>
            <a:endParaRPr lang="en-US" dirty="0"/>
          </a:p>
        </p:txBody>
      </p:sp>
    </p:spTree>
    <p:extLst>
      <p:ext uri="{BB962C8B-B14F-4D97-AF65-F5344CB8AC3E}">
        <p14:creationId xmlns:p14="http://schemas.microsoft.com/office/powerpoint/2010/main" val="5543368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ASCRIPTION VS. EXEMPLIFICATION</a:t>
            </a:r>
            <a:endParaRPr lang="en-US" dirty="0"/>
          </a:p>
        </p:txBody>
      </p:sp>
      <p:sp>
        <p:nvSpPr>
          <p:cNvPr id="7" name="TextBox 6"/>
          <p:cNvSpPr txBox="1"/>
          <p:nvPr/>
        </p:nvSpPr>
        <p:spPr>
          <a:xfrm>
            <a:off x="1414473" y="2651817"/>
            <a:ext cx="6315054" cy="846386"/>
          </a:xfrm>
          <a:prstGeom prst="rect">
            <a:avLst/>
          </a:prstGeom>
          <a:noFill/>
        </p:spPr>
        <p:txBody>
          <a:bodyPr wrap="square" rtlCol="0">
            <a:spAutoFit/>
          </a:bodyPr>
          <a:lstStyle/>
          <a:p>
            <a:r>
              <a:rPr lang="en-US" sz="4900" dirty="0" smtClean="0"/>
              <a:t>A(fondness of gin,    )</a:t>
            </a:r>
            <a:endParaRPr lang="en-US" sz="4900" dirty="0"/>
          </a:p>
        </p:txBody>
      </p:sp>
      <p:pic>
        <p:nvPicPr>
          <p:cNvPr id="6" name="Picture 5" descr="131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78657" y="2651817"/>
            <a:ext cx="640836" cy="914174"/>
          </a:xfrm>
          <a:prstGeom prst="rect">
            <a:avLst/>
          </a:prstGeom>
          <a:noFill/>
          <a:ln>
            <a:noFill/>
          </a:ln>
        </p:spPr>
      </p:pic>
    </p:spTree>
    <p:extLst>
      <p:ext uri="{BB962C8B-B14F-4D97-AF65-F5344CB8AC3E}">
        <p14:creationId xmlns:p14="http://schemas.microsoft.com/office/powerpoint/2010/main" val="20925336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ASCRIPTION VS. EXEMPLIFICATION</a:t>
            </a:r>
            <a:endParaRPr lang="en-US" dirty="0"/>
          </a:p>
        </p:txBody>
      </p:sp>
      <p:pic>
        <p:nvPicPr>
          <p:cNvPr id="4" name="Picture 3" descr="131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09519" y="2677518"/>
            <a:ext cx="640836" cy="914174"/>
          </a:xfrm>
          <a:prstGeom prst="rect">
            <a:avLst/>
          </a:prstGeom>
          <a:noFill/>
          <a:ln>
            <a:noFill/>
          </a:ln>
        </p:spPr>
      </p:pic>
      <p:sp>
        <p:nvSpPr>
          <p:cNvPr id="9" name="TextBox 8"/>
          <p:cNvSpPr txBox="1"/>
          <p:nvPr/>
        </p:nvSpPr>
        <p:spPr>
          <a:xfrm>
            <a:off x="457200" y="2651817"/>
            <a:ext cx="8229600" cy="846386"/>
          </a:xfrm>
          <a:prstGeom prst="rect">
            <a:avLst/>
          </a:prstGeom>
          <a:noFill/>
        </p:spPr>
        <p:txBody>
          <a:bodyPr wrap="square" rtlCol="0">
            <a:spAutoFit/>
          </a:bodyPr>
          <a:lstStyle/>
          <a:p>
            <a:r>
              <a:rPr lang="en-US" sz="4900" dirty="0" smtClean="0"/>
              <a:t>A(fondness of gin,    , </a:t>
            </a:r>
            <a:r>
              <a:rPr lang="en-US" sz="4900" i="1" dirty="0" smtClean="0"/>
              <a:t>place</a:t>
            </a:r>
            <a:r>
              <a:rPr lang="en-US" sz="4900" dirty="0" smtClean="0"/>
              <a:t>)</a:t>
            </a:r>
            <a:endParaRPr lang="en-US" sz="4900" dirty="0"/>
          </a:p>
        </p:txBody>
      </p:sp>
      <p:sp>
        <p:nvSpPr>
          <p:cNvPr id="3" name="TextBox 2"/>
          <p:cNvSpPr txBox="1"/>
          <p:nvPr/>
        </p:nvSpPr>
        <p:spPr>
          <a:xfrm>
            <a:off x="457201" y="3636515"/>
            <a:ext cx="8229600" cy="2308324"/>
          </a:xfrm>
          <a:prstGeom prst="rect">
            <a:avLst/>
          </a:prstGeom>
          <a:noFill/>
        </p:spPr>
        <p:txBody>
          <a:bodyPr wrap="square" rtlCol="0">
            <a:spAutoFit/>
          </a:bodyPr>
          <a:lstStyle/>
          <a:p>
            <a:r>
              <a:rPr lang="en-US" sz="2400" b="1" dirty="0" smtClean="0"/>
              <a:t>QUIZ 2</a:t>
            </a:r>
            <a:endParaRPr lang="en-US" sz="2400" b="1" dirty="0"/>
          </a:p>
          <a:p>
            <a:pPr marL="342900" indent="-342900">
              <a:buFont typeface="+mj-lt"/>
              <a:buAutoNum type="arabicPeriod"/>
            </a:pPr>
            <a:r>
              <a:rPr lang="en-US" sz="2400" dirty="0" smtClean="0"/>
              <a:t>According to Van Inwagen, “</a:t>
            </a:r>
            <a:r>
              <a:rPr lang="en-US" sz="2400" i="1" dirty="0" smtClean="0"/>
              <a:t>place</a:t>
            </a:r>
            <a:r>
              <a:rPr lang="en-US" sz="2400" dirty="0" smtClean="0"/>
              <a:t>” </a:t>
            </a:r>
            <a:r>
              <a:rPr lang="en-US" sz="2400" b="1" dirty="0" smtClean="0"/>
              <a:t>always</a:t>
            </a:r>
            <a:r>
              <a:rPr lang="en-US" sz="2400" dirty="0" smtClean="0"/>
              <a:t> stands for the story/fiction (for example, </a:t>
            </a:r>
            <a:r>
              <a:rPr lang="en-US" sz="2400" i="1" dirty="0"/>
              <a:t>Martin </a:t>
            </a:r>
            <a:r>
              <a:rPr lang="en-US" sz="2400" i="1" dirty="0" smtClean="0"/>
              <a:t>Chuzzlewit</a:t>
            </a:r>
            <a:r>
              <a:rPr lang="en-US" sz="2400" dirty="0" smtClean="0"/>
              <a:t>).</a:t>
            </a:r>
          </a:p>
          <a:p>
            <a:endParaRPr lang="en-US" sz="2400" dirty="0" smtClean="0"/>
          </a:p>
          <a:p>
            <a:pPr marL="800100" lvl="1" indent="-342900">
              <a:buFont typeface="+mj-lt"/>
              <a:buAutoNum type="alphaUcPeriod"/>
            </a:pPr>
            <a:r>
              <a:rPr lang="en-US" sz="2400" dirty="0" smtClean="0"/>
              <a:t>True</a:t>
            </a:r>
          </a:p>
          <a:p>
            <a:pPr marL="800100" lvl="1" indent="-342900">
              <a:buFont typeface="+mj-lt"/>
              <a:buAutoNum type="alphaUcPeriod"/>
            </a:pPr>
            <a:r>
              <a:rPr lang="en-US" sz="2400" dirty="0" smtClean="0"/>
              <a:t>False </a:t>
            </a:r>
            <a:endParaRPr lang="en-US" sz="2400" dirty="0"/>
          </a:p>
        </p:txBody>
      </p:sp>
    </p:spTree>
    <p:extLst>
      <p:ext uri="{BB962C8B-B14F-4D97-AF65-F5344CB8AC3E}">
        <p14:creationId xmlns:p14="http://schemas.microsoft.com/office/powerpoint/2010/main" val="431223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ASCRIPTION VS. EXEMPLIFICATION</a:t>
            </a:r>
          </a:p>
        </p:txBody>
      </p:sp>
      <p:pic>
        <p:nvPicPr>
          <p:cNvPr id="8" name="Picture 7" descr="Brain-ima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40007"/>
            <a:ext cx="3025434" cy="2016213"/>
          </a:xfrm>
          <a:prstGeom prst="rect">
            <a:avLst/>
          </a:prstGeom>
        </p:spPr>
      </p:pic>
      <p:sp>
        <p:nvSpPr>
          <p:cNvPr id="11" name="Cloud Callout 10"/>
          <p:cNvSpPr/>
          <p:nvPr/>
        </p:nvSpPr>
        <p:spPr>
          <a:xfrm>
            <a:off x="905715" y="3166937"/>
            <a:ext cx="2650355" cy="1097325"/>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“Mrs. Gamp is fond of gin.”</a:t>
            </a:r>
            <a:endParaRPr lang="en-US" dirty="0"/>
          </a:p>
        </p:txBody>
      </p:sp>
      <p:cxnSp>
        <p:nvCxnSpPr>
          <p:cNvPr id="30" name="Straight Arrow Connector 29"/>
          <p:cNvCxnSpPr/>
          <p:nvPr/>
        </p:nvCxnSpPr>
        <p:spPr>
          <a:xfrm>
            <a:off x="2147686" y="2446285"/>
            <a:ext cx="0" cy="552587"/>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97618" y="1903238"/>
            <a:ext cx="8089182" cy="523220"/>
          </a:xfrm>
          <a:prstGeom prst="rect">
            <a:avLst/>
          </a:prstGeom>
          <a:noFill/>
        </p:spPr>
        <p:txBody>
          <a:bodyPr wrap="square" rtlCol="0">
            <a:spAutoFit/>
          </a:bodyPr>
          <a:lstStyle/>
          <a:p>
            <a:r>
              <a:rPr lang="en-US" sz="2800" dirty="0" smtClean="0"/>
              <a:t>A(fondness of gin, Mrs. Gamp, </a:t>
            </a:r>
            <a:r>
              <a:rPr lang="en-US" sz="2800" i="1" dirty="0" smtClean="0"/>
              <a:t>Martin Chuzzlewit</a:t>
            </a:r>
            <a:r>
              <a:rPr lang="en-US" sz="2800" dirty="0" smtClean="0"/>
              <a:t>)</a:t>
            </a:r>
            <a:endParaRPr lang="en-US" sz="2800" dirty="0"/>
          </a:p>
        </p:txBody>
      </p:sp>
    </p:spTree>
    <p:extLst>
      <p:ext uri="{BB962C8B-B14F-4D97-AF65-F5344CB8AC3E}">
        <p14:creationId xmlns:p14="http://schemas.microsoft.com/office/powerpoint/2010/main" val="31416381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ASCRIPTION VS. EXEMPLIFICATION</a:t>
            </a:r>
            <a:endParaRPr lang="en-US" dirty="0"/>
          </a:p>
        </p:txBody>
      </p:sp>
      <p:sp>
        <p:nvSpPr>
          <p:cNvPr id="3" name="Content Placeholder 2"/>
          <p:cNvSpPr>
            <a:spLocks noGrp="1"/>
          </p:cNvSpPr>
          <p:nvPr>
            <p:ph idx="1"/>
          </p:nvPr>
        </p:nvSpPr>
        <p:spPr>
          <a:xfrm>
            <a:off x="457200" y="1600200"/>
            <a:ext cx="5548485" cy="4876800"/>
          </a:xfrm>
        </p:spPr>
        <p:txBody>
          <a:bodyPr/>
          <a:lstStyle/>
          <a:p>
            <a:pPr>
              <a:buFontTx/>
              <a:buChar char="-"/>
            </a:pPr>
            <a:r>
              <a:rPr lang="en-US" dirty="0" smtClean="0"/>
              <a:t>being a character in a novel</a:t>
            </a:r>
          </a:p>
          <a:p>
            <a:pPr>
              <a:buFontTx/>
              <a:buChar char="-"/>
            </a:pPr>
            <a:r>
              <a:rPr lang="en-US" dirty="0" smtClean="0"/>
              <a:t>being a theoretical entity of literary criticism</a:t>
            </a:r>
          </a:p>
          <a:p>
            <a:pPr>
              <a:buFontTx/>
              <a:buChar char="-"/>
            </a:pPr>
            <a:r>
              <a:rPr lang="en-US" dirty="0" smtClean="0"/>
              <a:t>having been created by Dickens</a:t>
            </a:r>
          </a:p>
          <a:p>
            <a:pPr>
              <a:buFontTx/>
              <a:buChar char="-"/>
            </a:pPr>
            <a:r>
              <a:rPr lang="en-US" dirty="0" smtClean="0"/>
              <a:t>being a satiric villainess</a:t>
            </a:r>
          </a:p>
          <a:p>
            <a:pPr>
              <a:buFontTx/>
              <a:buChar char="-"/>
            </a:pPr>
            <a:r>
              <a:rPr lang="en-US" dirty="0" smtClean="0"/>
              <a:t>being a fair representation of the hired attendant on the poor in sickness in 1843</a:t>
            </a:r>
          </a:p>
          <a:p>
            <a:pPr>
              <a:buFontTx/>
              <a:buChar char="-"/>
            </a:pPr>
            <a:r>
              <a:rPr lang="en-US" dirty="0" smtClean="0"/>
              <a:t>being the most fully developed of the masculine anti-women visible in all of Dickens’s novels</a:t>
            </a:r>
            <a:endParaRPr lang="en-US" dirty="0"/>
          </a:p>
        </p:txBody>
      </p:sp>
      <p:pic>
        <p:nvPicPr>
          <p:cNvPr id="4" name="Picture 3" descr="13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685" y="1616228"/>
            <a:ext cx="2681115" cy="3824700"/>
          </a:xfrm>
          <a:prstGeom prst="rect">
            <a:avLst/>
          </a:prstGeom>
          <a:noFill/>
          <a:ln>
            <a:noFill/>
          </a:ln>
        </p:spPr>
      </p:pic>
      <p:sp>
        <p:nvSpPr>
          <p:cNvPr id="6" name="TextBox 5"/>
          <p:cNvSpPr txBox="1"/>
          <p:nvPr/>
        </p:nvSpPr>
        <p:spPr>
          <a:xfrm>
            <a:off x="6288399" y="5440928"/>
            <a:ext cx="2492983" cy="369332"/>
          </a:xfrm>
          <a:prstGeom prst="rect">
            <a:avLst/>
          </a:prstGeom>
          <a:noFill/>
        </p:spPr>
        <p:txBody>
          <a:bodyPr wrap="square" rtlCol="0">
            <a:spAutoFit/>
          </a:bodyPr>
          <a:lstStyle/>
          <a:p>
            <a:pPr algn="ctr"/>
            <a:r>
              <a:rPr lang="en-US" dirty="0" smtClean="0"/>
              <a:t>Sarah Gamp</a:t>
            </a:r>
            <a:endParaRPr lang="en-US" dirty="0"/>
          </a:p>
        </p:txBody>
      </p:sp>
    </p:spTree>
    <p:extLst>
      <p:ext uri="{BB962C8B-B14F-4D97-AF65-F5344CB8AC3E}">
        <p14:creationId xmlns:p14="http://schemas.microsoft.com/office/powerpoint/2010/main" val="27635251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a:bodyPr>
          <a:lstStyle/>
          <a:p>
            <a:r>
              <a:rPr lang="en-US" dirty="0" smtClean="0"/>
              <a:t>Sentences like </a:t>
            </a:r>
            <a:r>
              <a:rPr lang="en-US" dirty="0"/>
              <a:t>(2)–</a:t>
            </a:r>
            <a:r>
              <a:rPr lang="en-US" dirty="0" smtClean="0"/>
              <a:t>(5) are about </a:t>
            </a:r>
            <a:r>
              <a:rPr lang="en-US" b="1" dirty="0" smtClean="0"/>
              <a:t>characters in novels</a:t>
            </a:r>
            <a:r>
              <a:rPr lang="en-US" dirty="0" smtClean="0"/>
              <a:t>, which belong to the subclass of </a:t>
            </a:r>
            <a:r>
              <a:rPr lang="en-US" b="1" dirty="0" smtClean="0"/>
              <a:t>creatures of fiction </a:t>
            </a:r>
            <a:r>
              <a:rPr lang="en-US" dirty="0" smtClean="0"/>
              <a:t>and the wider class of </a:t>
            </a:r>
            <a:r>
              <a:rPr lang="en-US" b="1" dirty="0" smtClean="0"/>
              <a:t>theoretical entities of literary criticism</a:t>
            </a:r>
            <a:r>
              <a:rPr lang="en-US" dirty="0" smtClean="0"/>
              <a:t>.</a:t>
            </a:r>
          </a:p>
          <a:p>
            <a:r>
              <a:rPr lang="en-US" dirty="0" smtClean="0"/>
              <a:t>Sentences like (1) are not about anything. </a:t>
            </a:r>
          </a:p>
          <a:p>
            <a:pPr marL="731520" lvl="1" indent="-457200">
              <a:buFont typeface="+mj-lt"/>
              <a:buAutoNum type="arabicPeriod"/>
            </a:pPr>
            <a:r>
              <a:rPr lang="en-US" dirty="0" smtClean="0"/>
              <a:t>She was a fat old woman, this Mrs. Gamp, with a husky voice and a moist eye, which she had a remarkable power of turning up, and only showing the white of it.</a:t>
            </a:r>
          </a:p>
          <a:p>
            <a:r>
              <a:rPr lang="en-US" dirty="0" smtClean="0"/>
              <a:t>Creatures of fiction </a:t>
            </a:r>
            <a:r>
              <a:rPr lang="en-US" b="1" dirty="0" smtClean="0"/>
              <a:t>exist</a:t>
            </a:r>
            <a:r>
              <a:rPr lang="en-US" dirty="0" smtClean="0"/>
              <a:t> and obey the laws of logic.</a:t>
            </a:r>
          </a:p>
          <a:p>
            <a:r>
              <a:rPr lang="en-US" dirty="0" smtClean="0"/>
              <a:t>Creatures of fiction </a:t>
            </a:r>
            <a:r>
              <a:rPr lang="en-US" b="1" dirty="0" smtClean="0"/>
              <a:t>have </a:t>
            </a:r>
            <a:r>
              <a:rPr lang="en-US" dirty="0" smtClean="0"/>
              <a:t>or </a:t>
            </a:r>
            <a:r>
              <a:rPr lang="en-US" b="1" dirty="0" smtClean="0"/>
              <a:t>exemplify </a:t>
            </a:r>
            <a:r>
              <a:rPr lang="en-US" dirty="0" smtClean="0"/>
              <a:t>or </a:t>
            </a:r>
            <a:r>
              <a:rPr lang="en-US" b="1" dirty="0" smtClean="0"/>
              <a:t>instantiate </a:t>
            </a:r>
            <a:r>
              <a:rPr lang="en-US" dirty="0" smtClean="0"/>
              <a:t>only “literary” properties. </a:t>
            </a:r>
          </a:p>
          <a:p>
            <a:r>
              <a:rPr lang="en-US" dirty="0" smtClean="0"/>
              <a:t>True claims that appear to predicate non-literary properties of creatures of fiction are to be understood in terms of </a:t>
            </a:r>
            <a:r>
              <a:rPr lang="en-US" b="1" dirty="0" smtClean="0"/>
              <a:t>ascription</a:t>
            </a:r>
            <a:r>
              <a:rPr lang="en-US" dirty="0" smtClean="0"/>
              <a:t>.</a:t>
            </a:r>
          </a:p>
        </p:txBody>
      </p:sp>
    </p:spTree>
    <p:extLst>
      <p:ext uri="{BB962C8B-B14F-4D97-AF65-F5344CB8AC3E}">
        <p14:creationId xmlns:p14="http://schemas.microsoft.com/office/powerpoint/2010/main" val="2909240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0" indent="0">
              <a:buNone/>
            </a:pPr>
            <a:r>
              <a:rPr lang="en-US" b="1" dirty="0" smtClean="0"/>
              <a:t>Problem: </a:t>
            </a:r>
            <a:r>
              <a:rPr lang="en-US" dirty="0" smtClean="0"/>
              <a:t>Does Sherlock Holmes have an even number of hairs on his head, or not?</a:t>
            </a:r>
          </a:p>
          <a:p>
            <a:pPr marL="0" indent="0">
              <a:buNone/>
            </a:pPr>
            <a:endParaRPr lang="en-US" b="1" dirty="0"/>
          </a:p>
          <a:p>
            <a:pPr marL="0" indent="0">
              <a:buNone/>
            </a:pPr>
            <a:r>
              <a:rPr lang="en-US" b="1" dirty="0" smtClean="0"/>
              <a:t>Solution</a:t>
            </a:r>
            <a:r>
              <a:rPr lang="en-US" dirty="0" smtClean="0"/>
              <a:t>: No, he doesn’t. Sherlock Holmes possesses only “literary” properties, such as having been created by </a:t>
            </a:r>
            <a:r>
              <a:rPr lang="en-US" dirty="0"/>
              <a:t>Sir Arthur Conan </a:t>
            </a:r>
            <a:r>
              <a:rPr lang="en-US" dirty="0" smtClean="0"/>
              <a:t>Doyle.</a:t>
            </a:r>
            <a:endParaRPr lang="en-US" dirty="0"/>
          </a:p>
        </p:txBody>
      </p:sp>
    </p:spTree>
    <p:extLst>
      <p:ext uri="{BB962C8B-B14F-4D97-AF65-F5344CB8AC3E}">
        <p14:creationId xmlns:p14="http://schemas.microsoft.com/office/powerpoint/2010/main" val="1759319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pPr marL="0" indent="0">
              <a:buNone/>
            </a:pPr>
            <a:r>
              <a:rPr lang="en-US" b="1" dirty="0" smtClean="0"/>
              <a:t>Problem</a:t>
            </a:r>
            <a:r>
              <a:rPr lang="en-US" dirty="0" smtClean="0"/>
              <a:t>: How could Sherlock Holmes have both the property of being a man and the property of having been created by Sir </a:t>
            </a:r>
            <a:r>
              <a:rPr lang="en-US" dirty="0"/>
              <a:t>Arthur Conan </a:t>
            </a:r>
            <a:r>
              <a:rPr lang="en-US" dirty="0" smtClean="0"/>
              <a:t>Doyle? Sir </a:t>
            </a:r>
            <a:r>
              <a:rPr lang="en-US" dirty="0"/>
              <a:t>Arthur Conan </a:t>
            </a:r>
            <a:r>
              <a:rPr lang="en-US" dirty="0" smtClean="0"/>
              <a:t>Doyle isn’t God, after all!</a:t>
            </a:r>
          </a:p>
          <a:p>
            <a:pPr marL="0" indent="0">
              <a:buNone/>
            </a:pPr>
            <a:endParaRPr lang="en-US" b="1" dirty="0"/>
          </a:p>
          <a:p>
            <a:pPr marL="0" indent="0">
              <a:buNone/>
            </a:pPr>
            <a:r>
              <a:rPr lang="en-US" b="1" dirty="0" smtClean="0"/>
              <a:t>Solution</a:t>
            </a:r>
            <a:r>
              <a:rPr lang="en-US" dirty="0" smtClean="0"/>
              <a:t>: Sherlock Holmes </a:t>
            </a:r>
            <a:r>
              <a:rPr lang="en-US" b="1" dirty="0" smtClean="0"/>
              <a:t>doesn’t</a:t>
            </a:r>
            <a:r>
              <a:rPr lang="en-US" dirty="0" smtClean="0"/>
              <a:t> have the property of being a man at all. That property is </a:t>
            </a:r>
            <a:r>
              <a:rPr lang="en-US" b="1" dirty="0" smtClean="0"/>
              <a:t>ascribed </a:t>
            </a:r>
            <a:r>
              <a:rPr lang="en-US" dirty="0" smtClean="0"/>
              <a:t>to him, not </a:t>
            </a:r>
            <a:r>
              <a:rPr lang="en-US" b="1" dirty="0" smtClean="0"/>
              <a:t>exemplified </a:t>
            </a:r>
            <a:r>
              <a:rPr lang="en-US" dirty="0" smtClean="0"/>
              <a:t>by him.</a:t>
            </a:r>
            <a:endParaRPr lang="en-US" b="1" dirty="0"/>
          </a:p>
          <a:p>
            <a:pPr marL="0" indent="0">
              <a:buNone/>
            </a:pPr>
            <a:endParaRPr lang="en-US" b="1" dirty="0"/>
          </a:p>
        </p:txBody>
      </p:sp>
    </p:spTree>
    <p:extLst>
      <p:ext uri="{BB962C8B-B14F-4D97-AF65-F5344CB8AC3E}">
        <p14:creationId xmlns:p14="http://schemas.microsoft.com/office/powerpoint/2010/main" val="1525424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FICTIONAL REALISM</a:t>
            </a:r>
            <a:endParaRPr lang="en-US" dirty="0"/>
          </a:p>
        </p:txBody>
      </p:sp>
      <p:sp>
        <p:nvSpPr>
          <p:cNvPr id="3" name="Content Placeholder 2"/>
          <p:cNvSpPr>
            <a:spLocks noGrp="1"/>
          </p:cNvSpPr>
          <p:nvPr>
            <p:ph idx="1"/>
          </p:nvPr>
        </p:nvSpPr>
        <p:spPr/>
        <p:txBody>
          <a:bodyPr/>
          <a:lstStyle/>
          <a:p>
            <a:r>
              <a:rPr lang="en-US" dirty="0" smtClean="0"/>
              <a:t>Sentences (2)–(5) express true propositions.</a:t>
            </a:r>
          </a:p>
          <a:p>
            <a:r>
              <a:rPr lang="en-US" dirty="0" smtClean="0"/>
              <a:t>This is possible because the names “Sarah Gamp” and “</a:t>
            </a:r>
            <a:r>
              <a:rPr lang="en-US" dirty="0"/>
              <a:t>Sherlock </a:t>
            </a:r>
            <a:r>
              <a:rPr lang="en-US" dirty="0" smtClean="0"/>
              <a:t>Holmes” denote </a:t>
            </a:r>
            <a:r>
              <a:rPr lang="en-US" b="1" dirty="0" smtClean="0"/>
              <a:t>existing </a:t>
            </a:r>
            <a:r>
              <a:rPr lang="en-US" dirty="0" smtClean="0"/>
              <a:t>entities: namely, </a:t>
            </a:r>
            <a:r>
              <a:rPr lang="en-US" b="1" dirty="0">
                <a:solidFill>
                  <a:srgbClr val="0000FF"/>
                </a:solidFill>
              </a:rPr>
              <a:t>fictional characters</a:t>
            </a:r>
            <a:r>
              <a:rPr lang="en-US" dirty="0" smtClean="0"/>
              <a:t>.</a:t>
            </a:r>
          </a:p>
        </p:txBody>
      </p:sp>
    </p:spTree>
    <p:extLst>
      <p:ext uri="{BB962C8B-B14F-4D97-AF65-F5344CB8AC3E}">
        <p14:creationId xmlns:p14="http://schemas.microsoft.com/office/powerpoint/2010/main" val="1830607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FICTIONAL REALISM</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Question: </a:t>
            </a:r>
            <a:r>
              <a:rPr lang="en-US" dirty="0" smtClean="0"/>
              <a:t>Why should we take a sentence like </a:t>
            </a:r>
          </a:p>
          <a:p>
            <a:pPr marL="0" indent="0">
              <a:buNone/>
            </a:pPr>
            <a:r>
              <a:rPr lang="en-US" dirty="0" smtClean="0"/>
              <a:t> </a:t>
            </a:r>
          </a:p>
          <a:p>
            <a:pPr marL="457200" indent="-457200">
              <a:buFont typeface="+mj-lt"/>
              <a:buAutoNum type="arabicPeriod" startAt="5"/>
            </a:pPr>
            <a:r>
              <a:rPr lang="en-US" dirty="0" smtClean="0"/>
              <a:t>Sherlock Holmes is a famous fictional character</a:t>
            </a:r>
          </a:p>
          <a:p>
            <a:pPr marL="457200" indent="-457200">
              <a:buFont typeface="+mj-lt"/>
              <a:buAutoNum type="arabicPeriod" startAt="5"/>
            </a:pPr>
            <a:endParaRPr lang="en-US" dirty="0" smtClean="0"/>
          </a:p>
          <a:p>
            <a:pPr marL="0" indent="0">
              <a:buNone/>
            </a:pPr>
            <a:r>
              <a:rPr lang="en-US" dirty="0" smtClean="0"/>
              <a:t>to to be </a:t>
            </a:r>
            <a:r>
              <a:rPr lang="en-US" b="1" dirty="0" smtClean="0"/>
              <a:t>about </a:t>
            </a:r>
            <a:r>
              <a:rPr lang="en-US" dirty="0" smtClean="0"/>
              <a:t>Sherlock Holmes, except in the </a:t>
            </a:r>
            <a:r>
              <a:rPr lang="en-US" b="1" dirty="0" smtClean="0"/>
              <a:t>uninteresting</a:t>
            </a:r>
            <a:r>
              <a:rPr lang="en-US" dirty="0" smtClean="0"/>
              <a:t> sense in which</a:t>
            </a:r>
          </a:p>
          <a:p>
            <a:pPr marL="0" indent="0">
              <a:buNone/>
            </a:pPr>
            <a:r>
              <a:rPr lang="en-US" dirty="0" smtClean="0"/>
              <a:t> </a:t>
            </a:r>
          </a:p>
          <a:p>
            <a:pPr marL="457200" indent="-457200">
              <a:buFont typeface="+mj-lt"/>
              <a:buAutoNum type="arabicPeriod" startAt="7"/>
            </a:pPr>
            <a:r>
              <a:rPr lang="en-US" dirty="0" smtClean="0"/>
              <a:t>The average American owns 1.02 cars </a:t>
            </a:r>
          </a:p>
          <a:p>
            <a:pPr marL="0" indent="0">
              <a:buNone/>
            </a:pPr>
            <a:endParaRPr lang="en-US" dirty="0" smtClean="0"/>
          </a:p>
          <a:p>
            <a:pPr marL="0" indent="0">
              <a:buNone/>
            </a:pPr>
            <a:r>
              <a:rPr lang="en-US" dirty="0" smtClean="0"/>
              <a:t>is about “the average American”?</a:t>
            </a:r>
            <a:endParaRPr lang="en-US" b="1" dirty="0"/>
          </a:p>
          <a:p>
            <a:pPr marL="0" indent="0">
              <a:buNone/>
            </a:pPr>
            <a:endParaRPr lang="en-US" b="1" dirty="0" smtClean="0"/>
          </a:p>
          <a:p>
            <a:pPr marL="0" indent="0">
              <a:buNone/>
            </a:pPr>
            <a:r>
              <a:rPr lang="en-US" b="1" dirty="0" smtClean="0"/>
              <a:t>Answer: </a:t>
            </a:r>
            <a:r>
              <a:rPr lang="en-US" dirty="0" smtClean="0"/>
              <a:t>“Sherlock Holmes” is a </a:t>
            </a:r>
            <a:r>
              <a:rPr lang="en-US" b="1" dirty="0" smtClean="0"/>
              <a:t>name</a:t>
            </a:r>
            <a:r>
              <a:rPr lang="en-US" dirty="0" smtClean="0"/>
              <a:t>, “the average American” is a </a:t>
            </a:r>
            <a:r>
              <a:rPr lang="en-US" b="1" dirty="0" smtClean="0"/>
              <a:t>definite description</a:t>
            </a:r>
            <a:r>
              <a:rPr lang="en-US" dirty="0" smtClean="0"/>
              <a:t>.</a:t>
            </a:r>
          </a:p>
        </p:txBody>
      </p:sp>
    </p:spTree>
    <p:extLst>
      <p:ext uri="{BB962C8B-B14F-4D97-AF65-F5344CB8AC3E}">
        <p14:creationId xmlns:p14="http://schemas.microsoft.com/office/powerpoint/2010/main" val="114090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PROBLEM OF NEGATIVE EXISTENTIALS</a:t>
            </a:r>
          </a:p>
        </p:txBody>
      </p:sp>
      <p:sp>
        <p:nvSpPr>
          <p:cNvPr id="3" name="Content Placeholder 2"/>
          <p:cNvSpPr>
            <a:spLocks noGrp="1"/>
          </p:cNvSpPr>
          <p:nvPr>
            <p:ph idx="1"/>
          </p:nvPr>
        </p:nvSpPr>
        <p:spPr>
          <a:xfrm>
            <a:off x="457200" y="1600200"/>
            <a:ext cx="5840187" cy="4876800"/>
          </a:xfrm>
        </p:spPr>
        <p:txBody>
          <a:bodyPr>
            <a:normAutofit/>
          </a:bodyPr>
          <a:lstStyle/>
          <a:p>
            <a:r>
              <a:rPr lang="en-US" b="1" dirty="0" smtClean="0">
                <a:solidFill>
                  <a:srgbClr val="0000FF"/>
                </a:solidFill>
              </a:rPr>
              <a:t>Theory of descriptions: </a:t>
            </a:r>
            <a:r>
              <a:rPr lang="en-US" dirty="0"/>
              <a:t>n</a:t>
            </a:r>
            <a:r>
              <a:rPr lang="en-US" dirty="0" smtClean="0"/>
              <a:t>ames are disguised descriptions.</a:t>
            </a:r>
          </a:p>
          <a:p>
            <a:r>
              <a:rPr lang="en-US" dirty="0" smtClean="0"/>
              <a:t>“Pegasus” has the logical form of “the unique winged-horse who served the muses”—a description that can be </a:t>
            </a:r>
            <a:r>
              <a:rPr lang="en-US" b="1" dirty="0" smtClean="0"/>
              <a:t>satisfied </a:t>
            </a:r>
            <a:r>
              <a:rPr lang="en-US" dirty="0" smtClean="0"/>
              <a:t>or </a:t>
            </a:r>
            <a:r>
              <a:rPr lang="en-US" b="1" dirty="0" smtClean="0"/>
              <a:t>unsatisfied</a:t>
            </a:r>
            <a:r>
              <a:rPr lang="en-US" dirty="0" smtClean="0"/>
              <a:t>.</a:t>
            </a:r>
          </a:p>
          <a:p>
            <a:r>
              <a:rPr lang="en-US" dirty="0" smtClean="0"/>
              <a:t>To say that Pegasus doesn’t exist is to say that </a:t>
            </a:r>
            <a:r>
              <a:rPr lang="en-US" b="1" dirty="0" smtClean="0"/>
              <a:t>there is no x</a:t>
            </a:r>
            <a:r>
              <a:rPr lang="en-US" b="1" i="1" dirty="0" smtClean="0"/>
              <a:t> </a:t>
            </a:r>
            <a:r>
              <a:rPr lang="en-US" b="1" dirty="0" smtClean="0"/>
              <a:t>such that x is the winged-horse who served the muses</a:t>
            </a:r>
            <a:r>
              <a:rPr lang="en-US" dirty="0" smtClean="0"/>
              <a:t>—that is, the description “the unique winged-horse who served the muses” </a:t>
            </a:r>
            <a:r>
              <a:rPr lang="en-US" b="1" dirty="0" smtClean="0"/>
              <a:t>isn’t satisfied by anything</a:t>
            </a:r>
            <a:r>
              <a:rPr lang="en-US" dirty="0" smtClean="0"/>
              <a:t>.</a:t>
            </a:r>
          </a:p>
        </p:txBody>
      </p:sp>
      <p:sp>
        <p:nvSpPr>
          <p:cNvPr id="5" name="TextBox 4"/>
          <p:cNvSpPr txBox="1"/>
          <p:nvPr/>
        </p:nvSpPr>
        <p:spPr>
          <a:xfrm>
            <a:off x="6478978" y="4680001"/>
            <a:ext cx="2413253" cy="369332"/>
          </a:xfrm>
          <a:prstGeom prst="rect">
            <a:avLst/>
          </a:prstGeom>
          <a:noFill/>
        </p:spPr>
        <p:txBody>
          <a:bodyPr wrap="square" rtlCol="0">
            <a:spAutoFit/>
          </a:bodyPr>
          <a:lstStyle/>
          <a:p>
            <a:pPr algn="ctr"/>
            <a:r>
              <a:rPr lang="en-US" dirty="0" smtClean="0"/>
              <a:t>Bertrand Russell</a:t>
            </a:r>
            <a:endParaRPr lang="en-US" dirty="0"/>
          </a:p>
        </p:txBody>
      </p:sp>
      <p:pic>
        <p:nvPicPr>
          <p:cNvPr id="6" name="Picture 5" descr="Bertrand-Russell-195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978" y="1600200"/>
            <a:ext cx="2413253" cy="3079801"/>
          </a:xfrm>
          <a:prstGeom prst="rect">
            <a:avLst/>
          </a:prstGeom>
        </p:spPr>
      </p:pic>
    </p:spTree>
    <p:extLst>
      <p:ext uri="{BB962C8B-B14F-4D97-AF65-F5344CB8AC3E}">
        <p14:creationId xmlns:p14="http://schemas.microsoft.com/office/powerpoint/2010/main" val="31073884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PROBLEM OF NEGATIVE EXISTENTIALS</a:t>
            </a:r>
          </a:p>
        </p:txBody>
      </p:sp>
      <p:pic>
        <p:nvPicPr>
          <p:cNvPr id="4" name="Picture 3" descr="container-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911" y="4256245"/>
            <a:ext cx="2804719" cy="2183883"/>
          </a:xfrm>
          <a:prstGeom prst="rect">
            <a:avLst/>
          </a:prstGeom>
          <a:noFill/>
          <a:ln>
            <a:noFill/>
          </a:ln>
        </p:spPr>
      </p:pic>
      <p:sp>
        <p:nvSpPr>
          <p:cNvPr id="8" name="TextBox 7"/>
          <p:cNvSpPr txBox="1"/>
          <p:nvPr/>
        </p:nvSpPr>
        <p:spPr>
          <a:xfrm>
            <a:off x="198026" y="1767241"/>
            <a:ext cx="2010930" cy="646331"/>
          </a:xfrm>
          <a:prstGeom prst="rect">
            <a:avLst/>
          </a:prstGeom>
          <a:noFill/>
        </p:spPr>
        <p:txBody>
          <a:bodyPr wrap="square" rtlCol="0">
            <a:spAutoFit/>
          </a:bodyPr>
          <a:lstStyle/>
          <a:p>
            <a:r>
              <a:rPr lang="en-US" dirty="0" smtClean="0"/>
              <a:t>“the president of the United States” </a:t>
            </a:r>
            <a:endParaRPr lang="en-US" dirty="0"/>
          </a:p>
        </p:txBody>
      </p:sp>
      <p:sp>
        <p:nvSpPr>
          <p:cNvPr id="9" name="TextBox 8"/>
          <p:cNvSpPr txBox="1"/>
          <p:nvPr/>
        </p:nvSpPr>
        <p:spPr>
          <a:xfrm>
            <a:off x="2107105" y="1806421"/>
            <a:ext cx="548266" cy="584776"/>
          </a:xfrm>
          <a:prstGeom prst="rect">
            <a:avLst/>
          </a:prstGeom>
          <a:noFill/>
        </p:spPr>
        <p:txBody>
          <a:bodyPr wrap="square" rtlCol="0">
            <a:spAutoFit/>
          </a:bodyPr>
          <a:lstStyle/>
          <a:p>
            <a:r>
              <a:rPr lang="en-US" sz="3200" dirty="0" smtClean="0">
                <a:latin typeface="Zapf Dingbats"/>
                <a:ea typeface="Zapf Dingbats"/>
                <a:cs typeface="Zapf Dingbats"/>
                <a:sym typeface="Zapf Dingbats"/>
              </a:rPr>
              <a:t>✓</a:t>
            </a:r>
            <a:endParaRPr lang="en-US" sz="3200" dirty="0"/>
          </a:p>
        </p:txBody>
      </p:sp>
      <p:pic>
        <p:nvPicPr>
          <p:cNvPr id="10" name="Picture 9" descr="stock-illustration-49952734-x-red-cross-handwritten.jp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357464" y="1902753"/>
            <a:ext cx="360406" cy="421126"/>
          </a:xfrm>
          <a:prstGeom prst="rect">
            <a:avLst/>
          </a:prstGeom>
        </p:spPr>
      </p:pic>
      <p:sp>
        <p:nvSpPr>
          <p:cNvPr id="3" name="TextBox 2"/>
          <p:cNvSpPr txBox="1"/>
          <p:nvPr/>
        </p:nvSpPr>
        <p:spPr>
          <a:xfrm>
            <a:off x="2701001" y="1890267"/>
            <a:ext cx="1877967" cy="369332"/>
          </a:xfrm>
          <a:prstGeom prst="rect">
            <a:avLst/>
          </a:prstGeom>
          <a:noFill/>
        </p:spPr>
        <p:txBody>
          <a:bodyPr wrap="square" rtlCol="0">
            <a:spAutoFit/>
          </a:bodyPr>
          <a:lstStyle/>
          <a:p>
            <a:r>
              <a:rPr lang="en-US" dirty="0" smtClean="0"/>
              <a:t>“winged-horse”</a:t>
            </a:r>
            <a:endParaRPr lang="en-US" dirty="0"/>
          </a:p>
        </p:txBody>
      </p:sp>
      <p:sp>
        <p:nvSpPr>
          <p:cNvPr id="21" name="TextBox 20"/>
          <p:cNvSpPr txBox="1"/>
          <p:nvPr/>
        </p:nvSpPr>
        <p:spPr>
          <a:xfrm>
            <a:off x="4957481" y="1890267"/>
            <a:ext cx="2010930" cy="369332"/>
          </a:xfrm>
          <a:prstGeom prst="rect">
            <a:avLst/>
          </a:prstGeom>
          <a:noFill/>
        </p:spPr>
        <p:txBody>
          <a:bodyPr wrap="square" rtlCol="0">
            <a:spAutoFit/>
          </a:bodyPr>
          <a:lstStyle/>
          <a:p>
            <a:r>
              <a:rPr lang="en-US" dirty="0" smtClean="0"/>
              <a:t>“Zach Blaesi”</a:t>
            </a:r>
            <a:endParaRPr lang="en-US" dirty="0"/>
          </a:p>
        </p:txBody>
      </p:sp>
      <p:cxnSp>
        <p:nvCxnSpPr>
          <p:cNvPr id="26" name="Straight Arrow Connector 25"/>
          <p:cNvCxnSpPr/>
          <p:nvPr/>
        </p:nvCxnSpPr>
        <p:spPr>
          <a:xfrm>
            <a:off x="1526815" y="2842773"/>
            <a:ext cx="1890917" cy="1510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654683" y="2751748"/>
            <a:ext cx="206173" cy="15044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rot="2297182">
            <a:off x="1949746" y="3750180"/>
            <a:ext cx="1502509" cy="276999"/>
          </a:xfrm>
          <a:prstGeom prst="rect">
            <a:avLst/>
          </a:prstGeom>
          <a:noFill/>
        </p:spPr>
        <p:txBody>
          <a:bodyPr wrap="square" rtlCol="0">
            <a:spAutoFit/>
          </a:bodyPr>
          <a:lstStyle/>
          <a:p>
            <a:r>
              <a:rPr lang="en-US" sz="1200" dirty="0" smtClean="0"/>
              <a:t>satisfied</a:t>
            </a:r>
            <a:endParaRPr lang="en-US" sz="1200" dirty="0"/>
          </a:p>
        </p:txBody>
      </p:sp>
      <p:sp>
        <p:nvSpPr>
          <p:cNvPr id="31" name="TextBox 30"/>
          <p:cNvSpPr txBox="1"/>
          <p:nvPr/>
        </p:nvSpPr>
        <p:spPr>
          <a:xfrm rot="4927183">
            <a:off x="3091258" y="3469537"/>
            <a:ext cx="1205010" cy="276999"/>
          </a:xfrm>
          <a:prstGeom prst="rect">
            <a:avLst/>
          </a:prstGeom>
          <a:noFill/>
        </p:spPr>
        <p:txBody>
          <a:bodyPr wrap="square" rtlCol="0">
            <a:spAutoFit/>
          </a:bodyPr>
          <a:lstStyle/>
          <a:p>
            <a:r>
              <a:rPr lang="en-US" sz="1200" dirty="0" smtClean="0"/>
              <a:t>unsatisfied</a:t>
            </a:r>
            <a:endParaRPr lang="en-US" sz="1200" dirty="0"/>
          </a:p>
        </p:txBody>
      </p:sp>
      <p:pic>
        <p:nvPicPr>
          <p:cNvPr id="35" name="Picture 34" descr="lead_960.jp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398765" y="5365170"/>
            <a:ext cx="669400" cy="563116"/>
          </a:xfrm>
          <a:prstGeom prst="rect">
            <a:avLst/>
          </a:prstGeom>
        </p:spPr>
      </p:pic>
      <p:pic>
        <p:nvPicPr>
          <p:cNvPr id="36" name="Picture 35" descr="11329895_10205920456303113_640830518133049350_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1818" y="4638670"/>
            <a:ext cx="356987" cy="635053"/>
          </a:xfrm>
          <a:prstGeom prst="rect">
            <a:avLst/>
          </a:prstGeom>
        </p:spPr>
      </p:pic>
      <p:cxnSp>
        <p:nvCxnSpPr>
          <p:cNvPr id="37" name="Straight Arrow Connector 36"/>
          <p:cNvCxnSpPr/>
          <p:nvPr/>
        </p:nvCxnSpPr>
        <p:spPr>
          <a:xfrm flipH="1">
            <a:off x="4985767" y="2751748"/>
            <a:ext cx="590949" cy="15206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315756" y="1781517"/>
            <a:ext cx="548266" cy="584776"/>
          </a:xfrm>
          <a:prstGeom prst="rect">
            <a:avLst/>
          </a:prstGeom>
          <a:noFill/>
        </p:spPr>
        <p:txBody>
          <a:bodyPr wrap="square" rtlCol="0">
            <a:spAutoFit/>
          </a:bodyPr>
          <a:lstStyle/>
          <a:p>
            <a:r>
              <a:rPr lang="en-US" sz="3200" dirty="0" smtClean="0">
                <a:latin typeface="Zapf Dingbats"/>
                <a:ea typeface="Zapf Dingbats"/>
                <a:cs typeface="Zapf Dingbats"/>
                <a:sym typeface="Zapf Dingbats"/>
              </a:rPr>
              <a:t>✓</a:t>
            </a:r>
            <a:endParaRPr lang="en-US" sz="3200" dirty="0"/>
          </a:p>
        </p:txBody>
      </p:sp>
      <p:sp>
        <p:nvSpPr>
          <p:cNvPr id="41" name="TextBox 40"/>
          <p:cNvSpPr txBox="1"/>
          <p:nvPr/>
        </p:nvSpPr>
        <p:spPr>
          <a:xfrm rot="17605959">
            <a:off x="5036354" y="3285116"/>
            <a:ext cx="782765" cy="276999"/>
          </a:xfrm>
          <a:prstGeom prst="rect">
            <a:avLst/>
          </a:prstGeom>
          <a:noFill/>
        </p:spPr>
        <p:txBody>
          <a:bodyPr wrap="square" rtlCol="0">
            <a:spAutoFit/>
          </a:bodyPr>
          <a:lstStyle/>
          <a:p>
            <a:r>
              <a:rPr lang="en-US" sz="1200" dirty="0" smtClean="0"/>
              <a:t>satisfied</a:t>
            </a:r>
            <a:endParaRPr lang="en-US" sz="1200" dirty="0"/>
          </a:p>
        </p:txBody>
      </p:sp>
      <p:sp>
        <p:nvSpPr>
          <p:cNvPr id="43" name="TextBox 42"/>
          <p:cNvSpPr txBox="1"/>
          <p:nvPr/>
        </p:nvSpPr>
        <p:spPr>
          <a:xfrm>
            <a:off x="6968411" y="1902753"/>
            <a:ext cx="2010930" cy="369332"/>
          </a:xfrm>
          <a:prstGeom prst="rect">
            <a:avLst/>
          </a:prstGeom>
          <a:noFill/>
        </p:spPr>
        <p:txBody>
          <a:bodyPr wrap="square" rtlCol="0">
            <a:spAutoFit/>
          </a:bodyPr>
          <a:lstStyle/>
          <a:p>
            <a:r>
              <a:rPr lang="en-US" dirty="0" smtClean="0"/>
              <a:t>“Pegasus”</a:t>
            </a:r>
            <a:endParaRPr lang="en-US" dirty="0"/>
          </a:p>
        </p:txBody>
      </p:sp>
      <p:cxnSp>
        <p:nvCxnSpPr>
          <p:cNvPr id="45" name="Straight Arrow Connector 44"/>
          <p:cNvCxnSpPr/>
          <p:nvPr/>
        </p:nvCxnSpPr>
        <p:spPr>
          <a:xfrm flipH="1">
            <a:off x="5727759" y="2842773"/>
            <a:ext cx="1240652" cy="15102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rot="18732254">
            <a:off x="5995826" y="3452038"/>
            <a:ext cx="988155" cy="276999"/>
          </a:xfrm>
          <a:prstGeom prst="rect">
            <a:avLst/>
          </a:prstGeom>
          <a:noFill/>
        </p:spPr>
        <p:txBody>
          <a:bodyPr wrap="square" rtlCol="0">
            <a:spAutoFit/>
          </a:bodyPr>
          <a:lstStyle/>
          <a:p>
            <a:r>
              <a:rPr lang="en-US" sz="1200" dirty="0" smtClean="0"/>
              <a:t>unsatisfied</a:t>
            </a:r>
            <a:endParaRPr lang="en-US" sz="1200" dirty="0"/>
          </a:p>
        </p:txBody>
      </p:sp>
      <p:sp>
        <p:nvSpPr>
          <p:cNvPr id="59" name="TextBox 58"/>
          <p:cNvSpPr txBox="1"/>
          <p:nvPr/>
        </p:nvSpPr>
        <p:spPr>
          <a:xfrm>
            <a:off x="320730" y="2333324"/>
            <a:ext cx="1888225" cy="369332"/>
          </a:xfrm>
          <a:prstGeom prst="rect">
            <a:avLst/>
          </a:prstGeom>
          <a:noFill/>
        </p:spPr>
        <p:txBody>
          <a:bodyPr wrap="square" rtlCol="0">
            <a:spAutoFit/>
          </a:bodyPr>
          <a:lstStyle/>
          <a:p>
            <a:pPr algn="ctr"/>
            <a:r>
              <a:rPr lang="en-US" dirty="0" smtClean="0">
                <a:sym typeface="Symbol"/>
              </a:rPr>
              <a:t></a:t>
            </a:r>
            <a:r>
              <a:rPr lang="en-US" i="1" dirty="0" err="1" smtClean="0"/>
              <a:t>x</a:t>
            </a:r>
            <a:r>
              <a:rPr lang="en-US" dirty="0" err="1" smtClean="0"/>
              <a:t>P</a:t>
            </a:r>
            <a:r>
              <a:rPr lang="en-US" i="1" dirty="0" err="1" smtClean="0"/>
              <a:t>x</a:t>
            </a:r>
            <a:r>
              <a:rPr lang="en-US" i="1" dirty="0" smtClean="0"/>
              <a:t> </a:t>
            </a:r>
            <a:r>
              <a:rPr lang="en-US" dirty="0">
                <a:latin typeface="Zapf Dingbats"/>
                <a:ea typeface="Zapf Dingbats"/>
                <a:cs typeface="Zapf Dingbats"/>
                <a:sym typeface="Zapf Dingbats"/>
              </a:rPr>
              <a:t>✓</a:t>
            </a:r>
            <a:endParaRPr lang="en-US" i="1" dirty="0"/>
          </a:p>
        </p:txBody>
      </p:sp>
      <p:sp>
        <p:nvSpPr>
          <p:cNvPr id="63" name="TextBox 62"/>
          <p:cNvSpPr txBox="1"/>
          <p:nvPr/>
        </p:nvSpPr>
        <p:spPr>
          <a:xfrm>
            <a:off x="2701000" y="2333324"/>
            <a:ext cx="1697765" cy="646331"/>
          </a:xfrm>
          <a:prstGeom prst="rect">
            <a:avLst/>
          </a:prstGeom>
          <a:noFill/>
        </p:spPr>
        <p:txBody>
          <a:bodyPr wrap="square" rtlCol="0">
            <a:spAutoFit/>
          </a:bodyPr>
          <a:lstStyle/>
          <a:p>
            <a:pPr algn="ctr"/>
            <a:r>
              <a:rPr lang="en-US" dirty="0">
                <a:sym typeface="Symbol"/>
              </a:rPr>
              <a:t>~</a:t>
            </a:r>
            <a:r>
              <a:rPr lang="en-US" dirty="0" smtClean="0">
                <a:sym typeface="Symbol"/>
              </a:rPr>
              <a:t></a:t>
            </a:r>
            <a:r>
              <a:rPr lang="en-US" i="1" dirty="0" err="1" smtClean="0"/>
              <a:t>x</a:t>
            </a:r>
            <a:r>
              <a:rPr lang="en-US" dirty="0" err="1" smtClean="0"/>
              <a:t>W</a:t>
            </a:r>
            <a:r>
              <a:rPr lang="en-US" i="1" dirty="0" err="1" smtClean="0"/>
              <a:t>x</a:t>
            </a:r>
            <a:r>
              <a:rPr lang="en-US" i="1" dirty="0" smtClean="0"/>
              <a:t> </a:t>
            </a:r>
            <a:r>
              <a:rPr lang="en-US" dirty="0" smtClean="0">
                <a:latin typeface="Zapf Dingbats"/>
                <a:ea typeface="Zapf Dingbats"/>
                <a:cs typeface="Zapf Dingbats"/>
                <a:sym typeface="Zapf Dingbats"/>
              </a:rPr>
              <a:t>✓</a:t>
            </a:r>
            <a:endParaRPr lang="en-US" dirty="0"/>
          </a:p>
          <a:p>
            <a:pPr algn="ctr"/>
            <a:endParaRPr lang="en-US" i="1" dirty="0"/>
          </a:p>
        </p:txBody>
      </p:sp>
      <p:sp>
        <p:nvSpPr>
          <p:cNvPr id="67" name="TextBox 66"/>
          <p:cNvSpPr txBox="1"/>
          <p:nvPr/>
        </p:nvSpPr>
        <p:spPr>
          <a:xfrm>
            <a:off x="4201079" y="2334350"/>
            <a:ext cx="3053360" cy="369332"/>
          </a:xfrm>
          <a:prstGeom prst="rect">
            <a:avLst/>
          </a:prstGeom>
          <a:noFill/>
        </p:spPr>
        <p:txBody>
          <a:bodyPr wrap="square" rtlCol="0">
            <a:spAutoFit/>
          </a:bodyPr>
          <a:lstStyle/>
          <a:p>
            <a:pPr algn="ctr"/>
            <a:r>
              <a:rPr lang="en-US" dirty="0" smtClean="0">
                <a:sym typeface="Symbol"/>
              </a:rPr>
              <a:t></a:t>
            </a:r>
            <a:r>
              <a:rPr lang="en-US" dirty="0" err="1" smtClean="0"/>
              <a:t>xZ!x</a:t>
            </a:r>
            <a:r>
              <a:rPr lang="en-US" dirty="0" smtClean="0"/>
              <a:t> </a:t>
            </a:r>
            <a:r>
              <a:rPr lang="en-US" dirty="0" smtClean="0">
                <a:latin typeface="Zapf Dingbats"/>
                <a:ea typeface="Zapf Dingbats"/>
                <a:cs typeface="Zapf Dingbats"/>
                <a:sym typeface="Zapf Dingbats"/>
              </a:rPr>
              <a:t>✓</a:t>
            </a:r>
            <a:endParaRPr lang="en-US" dirty="0"/>
          </a:p>
        </p:txBody>
      </p:sp>
      <p:sp>
        <p:nvSpPr>
          <p:cNvPr id="68" name="TextBox 67"/>
          <p:cNvSpPr txBox="1"/>
          <p:nvPr/>
        </p:nvSpPr>
        <p:spPr>
          <a:xfrm>
            <a:off x="6428138" y="2333324"/>
            <a:ext cx="2096910" cy="369332"/>
          </a:xfrm>
          <a:prstGeom prst="rect">
            <a:avLst/>
          </a:prstGeom>
          <a:noFill/>
        </p:spPr>
        <p:txBody>
          <a:bodyPr wrap="square" rtlCol="0">
            <a:spAutoFit/>
          </a:bodyPr>
          <a:lstStyle/>
          <a:p>
            <a:pPr algn="ctr"/>
            <a:r>
              <a:rPr lang="en-US" dirty="0" smtClean="0">
                <a:sym typeface="Symbol"/>
              </a:rPr>
              <a:t>~</a:t>
            </a:r>
            <a:r>
              <a:rPr lang="en-US" dirty="0" err="1" smtClean="0"/>
              <a:t>xP!x</a:t>
            </a:r>
            <a:r>
              <a:rPr lang="en-US" i="1" dirty="0" smtClean="0"/>
              <a:t> </a:t>
            </a:r>
            <a:r>
              <a:rPr lang="en-US" dirty="0" smtClean="0">
                <a:latin typeface="Zapf Dingbats"/>
                <a:ea typeface="Zapf Dingbats"/>
                <a:cs typeface="Zapf Dingbats"/>
                <a:sym typeface="Zapf Dingbats"/>
              </a:rPr>
              <a:t>✓</a:t>
            </a:r>
            <a:endParaRPr lang="en-US" i="1" dirty="0"/>
          </a:p>
        </p:txBody>
      </p:sp>
      <p:pic>
        <p:nvPicPr>
          <p:cNvPr id="29" name="Picture 28" descr="stock-illustration-49952734-x-red-cross-handwritten.jp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164642" y="1890267"/>
            <a:ext cx="360406" cy="421126"/>
          </a:xfrm>
          <a:prstGeom prst="rect">
            <a:avLst/>
          </a:prstGeom>
        </p:spPr>
      </p:pic>
      <p:sp>
        <p:nvSpPr>
          <p:cNvPr id="27" name="TextBox 26"/>
          <p:cNvSpPr txBox="1"/>
          <p:nvPr/>
        </p:nvSpPr>
        <p:spPr>
          <a:xfrm>
            <a:off x="3268911" y="6343326"/>
            <a:ext cx="3046845" cy="369332"/>
          </a:xfrm>
          <a:prstGeom prst="rect">
            <a:avLst/>
          </a:prstGeom>
          <a:noFill/>
        </p:spPr>
        <p:txBody>
          <a:bodyPr wrap="square" rtlCol="0">
            <a:spAutoFit/>
          </a:bodyPr>
          <a:lstStyle/>
          <a:p>
            <a:r>
              <a:rPr lang="en-US" b="1" cap="small" dirty="0"/>
              <a:t>d</a:t>
            </a:r>
            <a:r>
              <a:rPr lang="en-US" b="1" cap="small" dirty="0" smtClean="0"/>
              <a:t>omain of quantification</a:t>
            </a:r>
            <a:endParaRPr lang="en-US" b="1" cap="small" dirty="0"/>
          </a:p>
        </p:txBody>
      </p:sp>
    </p:spTree>
    <p:extLst>
      <p:ext uri="{BB962C8B-B14F-4D97-AF65-F5344CB8AC3E}">
        <p14:creationId xmlns:p14="http://schemas.microsoft.com/office/powerpoint/2010/main" val="31344983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PROBLEM OF NEGATIVE EXISTENTIALS</a:t>
            </a:r>
          </a:p>
        </p:txBody>
      </p:sp>
      <p:pic>
        <p:nvPicPr>
          <p:cNvPr id="7" name="Picture 6" descr="Kripk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45" y="1524000"/>
            <a:ext cx="3627120" cy="4846320"/>
          </a:xfrm>
          <a:prstGeom prst="rect">
            <a:avLst/>
          </a:prstGeom>
        </p:spPr>
      </p:pic>
      <p:pic>
        <p:nvPicPr>
          <p:cNvPr id="8" name="Picture 7" descr="1506367030.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155" y="1524000"/>
            <a:ext cx="3634740" cy="4846320"/>
          </a:xfrm>
          <a:prstGeom prst="rect">
            <a:avLst/>
          </a:prstGeom>
        </p:spPr>
      </p:pic>
    </p:spTree>
    <p:extLst>
      <p:ext uri="{BB962C8B-B14F-4D97-AF65-F5344CB8AC3E}">
        <p14:creationId xmlns:p14="http://schemas.microsoft.com/office/powerpoint/2010/main" val="21565661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Content Placeholder 2"/>
          <p:cNvSpPr>
            <a:spLocks noGrp="1"/>
          </p:cNvSpPr>
          <p:nvPr>
            <p:ph idx="1"/>
          </p:nvPr>
        </p:nvSpPr>
        <p:spPr>
          <a:xfrm>
            <a:off x="457200" y="1600200"/>
            <a:ext cx="8387976" cy="4876800"/>
          </a:xfrm>
        </p:spPr>
        <p:txBody>
          <a:bodyPr/>
          <a:lstStyle/>
          <a:p>
            <a:pPr marL="457200" indent="-457200">
              <a:buFont typeface="+mj-lt"/>
              <a:buAutoNum type="arabicPeriod"/>
            </a:pPr>
            <a:r>
              <a:rPr lang="en-US" dirty="0"/>
              <a:t>Mark </a:t>
            </a:r>
            <a:r>
              <a:rPr lang="en-US" dirty="0" smtClean="0"/>
              <a:t>Zuckerberg could have not been the inventor of Facebook.</a:t>
            </a:r>
          </a:p>
          <a:p>
            <a:pPr marL="731520" lvl="1" indent="-457200">
              <a:buFont typeface="+mj-lt"/>
              <a:buAutoNum type="alphaUcPeriod"/>
            </a:pPr>
            <a:r>
              <a:rPr lang="en-US" dirty="0" smtClean="0"/>
              <a:t>True </a:t>
            </a:r>
          </a:p>
          <a:p>
            <a:pPr marL="731520" lvl="1" indent="-457200">
              <a:buFont typeface="+mj-lt"/>
              <a:buAutoNum type="alphaUcPeriod"/>
            </a:pPr>
            <a:r>
              <a:rPr lang="en-US" dirty="0" smtClean="0"/>
              <a:t>False</a:t>
            </a:r>
          </a:p>
          <a:p>
            <a:pPr marL="731520" lvl="1" indent="-457200">
              <a:buFont typeface="+mj-lt"/>
              <a:buAutoNum type="alphaUcPeriod"/>
            </a:pPr>
            <a:endParaRPr lang="en-US" dirty="0" smtClean="0"/>
          </a:p>
          <a:p>
            <a:pPr marL="457200" indent="-457200">
              <a:buFont typeface="+mj-lt"/>
              <a:buAutoNum type="arabicPeriod"/>
            </a:pPr>
            <a:r>
              <a:rPr lang="en-US" dirty="0"/>
              <a:t>Mark Zuckerberg could have not been </a:t>
            </a:r>
            <a:r>
              <a:rPr lang="en-US" dirty="0" smtClean="0"/>
              <a:t>Mark Zuckerberg.</a:t>
            </a:r>
            <a:endParaRPr lang="en-US" dirty="0"/>
          </a:p>
          <a:p>
            <a:pPr marL="731520" lvl="1" indent="-457200">
              <a:buFont typeface="+mj-lt"/>
              <a:buAutoNum type="alphaUcPeriod"/>
            </a:pPr>
            <a:r>
              <a:rPr lang="en-US" dirty="0" smtClean="0"/>
              <a:t>True</a:t>
            </a:r>
          </a:p>
          <a:p>
            <a:pPr marL="731520" lvl="1" indent="-457200">
              <a:buFont typeface="+mj-lt"/>
              <a:buAutoNum type="alphaUcPeriod"/>
            </a:pPr>
            <a:r>
              <a:rPr lang="en-US" dirty="0" smtClean="0"/>
              <a:t>False</a:t>
            </a:r>
          </a:p>
        </p:txBody>
      </p:sp>
    </p:spTree>
    <p:extLst>
      <p:ext uri="{BB962C8B-B14F-4D97-AF65-F5344CB8AC3E}">
        <p14:creationId xmlns:p14="http://schemas.microsoft.com/office/powerpoint/2010/main" val="328989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a:t>
            </a:r>
            <a:endParaRPr lang="en-US" dirty="0"/>
          </a:p>
        </p:txBody>
      </p:sp>
      <p:pic>
        <p:nvPicPr>
          <p:cNvPr id="5" name="Picture 4" descr="071417-andrew-garfield.jpg"/>
          <p:cNvPicPr>
            <a:picLocks noChangeAspect="1"/>
          </p:cNvPicPr>
          <p:nvPr/>
        </p:nvPicPr>
        <p:blipFill rotWithShape="1">
          <a:blip r:embed="rId2" cstate="print">
            <a:extLst>
              <a:ext uri="{28A0092B-C50C-407E-A947-70E740481C1C}">
                <a14:useLocalDpi xmlns:a14="http://schemas.microsoft.com/office/drawing/2010/main" val="0"/>
              </a:ext>
            </a:extLst>
          </a:blip>
          <a:srcRect l="29100"/>
          <a:stretch/>
        </p:blipFill>
        <p:spPr>
          <a:xfrm>
            <a:off x="457200" y="1837764"/>
            <a:ext cx="3810029" cy="4030338"/>
          </a:xfrm>
          <a:prstGeom prst="rect">
            <a:avLst/>
          </a:prstGeom>
        </p:spPr>
      </p:pic>
      <p:pic>
        <p:nvPicPr>
          <p:cNvPr id="6" name="Picture 5" descr="zuckerberg_2.jpg"/>
          <p:cNvPicPr>
            <a:picLocks noChangeAspect="1"/>
          </p:cNvPicPr>
          <p:nvPr/>
        </p:nvPicPr>
        <p:blipFill rotWithShape="1">
          <a:blip r:embed="rId3" cstate="print">
            <a:extLst>
              <a:ext uri="{28A0092B-C50C-407E-A947-70E740481C1C}">
                <a14:useLocalDpi xmlns:a14="http://schemas.microsoft.com/office/drawing/2010/main" val="0"/>
              </a:ext>
            </a:extLst>
          </a:blip>
          <a:srcRect l="10563" t="379" r="30210" b="11624"/>
          <a:stretch/>
        </p:blipFill>
        <p:spPr>
          <a:xfrm>
            <a:off x="4860366" y="1837764"/>
            <a:ext cx="3826434" cy="4030338"/>
          </a:xfrm>
          <a:prstGeom prst="rect">
            <a:avLst/>
          </a:prstGeom>
        </p:spPr>
      </p:pic>
    </p:spTree>
    <p:extLst>
      <p:ext uri="{BB962C8B-B14F-4D97-AF65-F5344CB8AC3E}">
        <p14:creationId xmlns:p14="http://schemas.microsoft.com/office/powerpoint/2010/main" val="44364422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11851</TotalTime>
  <Words>2267</Words>
  <Application>Microsoft Macintosh PowerPoint</Application>
  <PresentationFormat>On-screen Show (4:3)</PresentationFormat>
  <Paragraphs>186</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Clarity</vt:lpstr>
      <vt:lpstr>QUIZ 1</vt:lpstr>
      <vt:lpstr>LINGUISTIC DATA</vt:lpstr>
      <vt:lpstr>FICTIONAL REALISM</vt:lpstr>
      <vt:lpstr>FICTIONAL REALISM</vt:lpstr>
      <vt:lpstr>PROBLEM OF NEGATIVE EXISTENTIALS</vt:lpstr>
      <vt:lpstr>PROBLEM OF NEGATIVE EXISTENTIALS</vt:lpstr>
      <vt:lpstr>PROBLEM OF NEGATIVE EXISTENTIALS</vt:lpstr>
      <vt:lpstr>POLL</vt:lpstr>
      <vt:lpstr>STORY</vt:lpstr>
      <vt:lpstr>POLL</vt:lpstr>
      <vt:lpstr>FICTIONAL REALISM</vt:lpstr>
      <vt:lpstr>FICTIONAL REALISM</vt:lpstr>
      <vt:lpstr>FICTIONAL REALISM</vt:lpstr>
      <vt:lpstr>FICTIONAL REALISM</vt:lpstr>
      <vt:lpstr>PROBLEM</vt:lpstr>
      <vt:lpstr>ANALOGY (SUBSTANCE DUALISM)</vt:lpstr>
      <vt:lpstr>ANALOGY (SUBSTANCE DUALISM)</vt:lpstr>
      <vt:lpstr>ANALOGY (SUBSTANCE DUALISM)</vt:lpstr>
      <vt:lpstr>ASCRIPTION VS. EXEMPLIFICATION</vt:lpstr>
      <vt:lpstr>ASCRIPTION VS. EXEMPLIFICATION</vt:lpstr>
      <vt:lpstr>ASCRIPTION VS. EXEMPLIFICATION</vt:lpstr>
      <vt:lpstr>ASCRIPTION VS. EXEMPLIFICATION</vt:lpstr>
      <vt:lpstr>ASCRIPTION VS. EXEMPLIFICATION</vt:lpstr>
      <vt:lpstr>SUMMARY</vt:lpstr>
      <vt:lpstr>SUMMARY</vt:lpstr>
      <vt:lpstr>SUMMARY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1078</cp:revision>
  <dcterms:created xsi:type="dcterms:W3CDTF">2016-04-06T08:49:02Z</dcterms:created>
  <dcterms:modified xsi:type="dcterms:W3CDTF">2019-10-13T07:47:36Z</dcterms:modified>
</cp:coreProperties>
</file>