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31"/>
  </p:notesMasterIdLst>
  <p:sldIdLst>
    <p:sldId id="256" r:id="rId2"/>
    <p:sldId id="721" r:id="rId3"/>
    <p:sldId id="745" r:id="rId4"/>
    <p:sldId id="718" r:id="rId5"/>
    <p:sldId id="722" r:id="rId6"/>
    <p:sldId id="723" r:id="rId7"/>
    <p:sldId id="724" r:id="rId8"/>
    <p:sldId id="725" r:id="rId9"/>
    <p:sldId id="727" r:id="rId10"/>
    <p:sldId id="726" r:id="rId11"/>
    <p:sldId id="750" r:id="rId12"/>
    <p:sldId id="728" r:id="rId13"/>
    <p:sldId id="753" r:id="rId14"/>
    <p:sldId id="754" r:id="rId15"/>
    <p:sldId id="730" r:id="rId16"/>
    <p:sldId id="752" r:id="rId17"/>
    <p:sldId id="731" r:id="rId18"/>
    <p:sldId id="732" r:id="rId19"/>
    <p:sldId id="733" r:id="rId20"/>
    <p:sldId id="735" r:id="rId21"/>
    <p:sldId id="738" r:id="rId22"/>
    <p:sldId id="737" r:id="rId23"/>
    <p:sldId id="736" r:id="rId24"/>
    <p:sldId id="739" r:id="rId25"/>
    <p:sldId id="740" r:id="rId26"/>
    <p:sldId id="743" r:id="rId27"/>
    <p:sldId id="747" r:id="rId28"/>
    <p:sldId id="748" r:id="rId29"/>
    <p:sldId id="749"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A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92" autoAdjust="0"/>
    <p:restoredTop sz="73188" autoAdjust="0"/>
  </p:normalViewPr>
  <p:slideViewPr>
    <p:cSldViewPr snapToGrid="0" snapToObjects="1">
      <p:cViewPr>
        <p:scale>
          <a:sx n="59" d="100"/>
          <a:sy n="59" d="100"/>
        </p:scale>
        <p:origin x="-1016"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864"/>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025C21-09F6-8747-A488-1AA892EEEB6D}" type="datetimeFigureOut">
              <a:rPr lang="en-US" smtClean="0"/>
              <a:t>10/13/19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50A182-F080-BA40-A1F2-AB9B5BAA0E59}" type="slidenum">
              <a:rPr lang="en-US" smtClean="0"/>
              <a:t>‹#›</a:t>
            </a:fld>
            <a:endParaRPr lang="en-US"/>
          </a:p>
        </p:txBody>
      </p:sp>
    </p:spTree>
    <p:extLst>
      <p:ext uri="{BB962C8B-B14F-4D97-AF65-F5344CB8AC3E}">
        <p14:creationId xmlns:p14="http://schemas.microsoft.com/office/powerpoint/2010/main" val="13564236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i="0" dirty="0" smtClean="0"/>
              <a:t>TS scene: https://</a:t>
            </a:r>
            <a:r>
              <a:rPr lang="en-US" i="0" dirty="0" err="1" smtClean="0"/>
              <a:t>www.youtube.com</a:t>
            </a:r>
            <a:r>
              <a:rPr lang="en-US" i="0" dirty="0" smtClean="0"/>
              <a:t>/</a:t>
            </a:r>
            <a:r>
              <a:rPr lang="en-US" i="0" dirty="0" err="1" smtClean="0"/>
              <a:t>watch?v</a:t>
            </a:r>
            <a:r>
              <a:rPr lang="en-US" i="0" dirty="0" smtClean="0"/>
              <a:t>=UTzzP1-YqIE&amp;t=12m13s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i="1" dirty="0" smtClean="0"/>
              <a:t>Kill</a:t>
            </a:r>
            <a:r>
              <a:rPr lang="en-US" i="1" baseline="0" dirty="0" smtClean="0"/>
              <a:t> Bill Vol. 1 </a:t>
            </a:r>
            <a:r>
              <a:rPr lang="en-US" i="0" baseline="0" dirty="0" smtClean="0"/>
              <a:t>clip: </a:t>
            </a:r>
            <a:r>
              <a:rPr lang="en-US" i="0" dirty="0" smtClean="0"/>
              <a:t>https://</a:t>
            </a:r>
            <a:r>
              <a:rPr lang="en-US" i="0" dirty="0" err="1" smtClean="0"/>
              <a:t>www.youtube.com</a:t>
            </a:r>
            <a:r>
              <a:rPr lang="en-US" i="0" dirty="0" smtClean="0"/>
              <a:t>/</a:t>
            </a:r>
            <a:r>
              <a:rPr lang="en-US" i="0" dirty="0" err="1" smtClean="0"/>
              <a:t>watch?v</a:t>
            </a:r>
            <a:r>
              <a:rPr lang="en-US" i="0" dirty="0" smtClean="0"/>
              <a:t>=</a:t>
            </a:r>
            <a:r>
              <a:rPr lang="en-US" i="0" dirty="0" err="1" smtClean="0"/>
              <a:t>VHnVsjBoHnY&amp;t</a:t>
            </a:r>
            <a:r>
              <a:rPr lang="en-US" i="0" dirty="0" smtClean="0"/>
              <a:t>=4m31s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i="1" baseline="0" dirty="0" smtClean="0"/>
              <a:t>Seinfeld </a:t>
            </a:r>
            <a:r>
              <a:rPr lang="en-US" i="0" baseline="0" dirty="0" smtClean="0"/>
              <a:t>clip: https://</a:t>
            </a:r>
            <a:r>
              <a:rPr lang="en-US" i="0" baseline="0" dirty="0" err="1" smtClean="0"/>
              <a:t>www.youtube.com</a:t>
            </a:r>
            <a:r>
              <a:rPr lang="en-US" i="0" baseline="0" dirty="0" smtClean="0"/>
              <a:t>/</a:t>
            </a:r>
            <a:r>
              <a:rPr lang="en-US" i="0" baseline="0" dirty="0" err="1" smtClean="0"/>
              <a:t>watch?v</a:t>
            </a:r>
            <a:r>
              <a:rPr lang="en-US" i="0" baseline="0" dirty="0" smtClean="0"/>
              <a:t>=ENPyRc238OU</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i="0" baseline="0" dirty="0" smtClean="0"/>
              <a:t>https://</a:t>
            </a:r>
            <a:r>
              <a:rPr lang="en-US" i="0" baseline="0" dirty="0" err="1" smtClean="0"/>
              <a:t>www.nasa.gov</a:t>
            </a:r>
            <a:r>
              <a:rPr lang="en-US" i="0" baseline="0" dirty="0" smtClean="0"/>
              <a:t>/image-feature/</a:t>
            </a:r>
            <a:r>
              <a:rPr lang="en-US" i="0" baseline="0" dirty="0" err="1" smtClean="0"/>
              <a:t>goddard</a:t>
            </a:r>
            <a:r>
              <a:rPr lang="en-US" i="0" baseline="0" dirty="0" smtClean="0"/>
              <a:t>/2016/</a:t>
            </a:r>
            <a:r>
              <a:rPr lang="en-US" i="0" baseline="0" dirty="0" err="1" smtClean="0"/>
              <a:t>hubble</a:t>
            </a:r>
            <a:r>
              <a:rPr lang="en-US" i="0" baseline="0" dirty="0" smtClean="0"/>
              <a:t>-gazes-at-long-dead-star</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i="0" baseline="0" dirty="0" smtClean="0"/>
              <a:t>http://</a:t>
            </a:r>
            <a:r>
              <a:rPr lang="en-US" i="0" baseline="0" dirty="0" err="1" smtClean="0"/>
              <a:t>courtnewsohio.gov</a:t>
            </a:r>
            <a:r>
              <a:rPr lang="en-US" i="0" baseline="0" dirty="0" smtClean="0"/>
              <a:t>/happening/2016/oldCaseFiles_080516.asp#.WeP5AhNSxsM</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i="0" baseline="0" dirty="0" smtClean="0"/>
              <a:t>http://</a:t>
            </a:r>
            <a:r>
              <a:rPr lang="en-US" i="0" baseline="0" dirty="0" err="1" smtClean="0"/>
              <a:t>existentialcomics.com</a:t>
            </a:r>
            <a:r>
              <a:rPr lang="en-US" i="0" baseline="0" dirty="0" smtClean="0"/>
              <a:t>/comic/156</a:t>
            </a:r>
          </a:p>
        </p:txBody>
      </p:sp>
      <p:sp>
        <p:nvSpPr>
          <p:cNvPr id="4" name="Slide Number Placeholder 3"/>
          <p:cNvSpPr>
            <a:spLocks noGrp="1"/>
          </p:cNvSpPr>
          <p:nvPr>
            <p:ph type="sldNum" sz="quarter" idx="10"/>
          </p:nvPr>
        </p:nvSpPr>
        <p:spPr/>
        <p:txBody>
          <a:bodyPr/>
          <a:lstStyle/>
          <a:p>
            <a:fld id="{A750A182-F080-BA40-A1F2-AB9B5BAA0E59}" type="slidenum">
              <a:rPr lang="en-US" smtClean="0"/>
              <a:t>1</a:t>
            </a:fld>
            <a:endParaRPr lang="en-US"/>
          </a:p>
        </p:txBody>
      </p:sp>
    </p:spTree>
    <p:extLst>
      <p:ext uri="{BB962C8B-B14F-4D97-AF65-F5344CB8AC3E}">
        <p14:creationId xmlns:p14="http://schemas.microsoft.com/office/powerpoint/2010/main" val="1924964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Transition… Bazin</a:t>
            </a:r>
            <a:r>
              <a:rPr lang="en-US" baseline="0" dirty="0" smtClean="0"/>
              <a:t> and others didn’t seem to be getting at anything like </a:t>
            </a:r>
            <a:r>
              <a:rPr lang="en-US" i="1" baseline="0" dirty="0" smtClean="0"/>
              <a:t>that</a:t>
            </a:r>
            <a:r>
              <a:rPr lang="en-US" i="0" baseline="0" dirty="0" smtClean="0"/>
              <a:t>.</a:t>
            </a:r>
          </a:p>
          <a:p>
            <a:pPr marL="171450" indent="-171450">
              <a:buFont typeface="Arial"/>
              <a:buChar char="•"/>
            </a:pPr>
            <a:r>
              <a:rPr lang="en-US" i="0" baseline="0" dirty="0" smtClean="0"/>
              <a:t>Phenomenological interpretation – perhaps we are under the illusion…</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12</a:t>
            </a:fld>
            <a:endParaRPr lang="en-US"/>
          </a:p>
        </p:txBody>
      </p:sp>
    </p:spTree>
    <p:extLst>
      <p:ext uri="{BB962C8B-B14F-4D97-AF65-F5344CB8AC3E}">
        <p14:creationId xmlns:p14="http://schemas.microsoft.com/office/powerpoint/2010/main" val="3196104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Transition:</a:t>
            </a:r>
            <a:r>
              <a:rPr lang="en-US" baseline="0" dirty="0" smtClean="0"/>
              <a:t> we might interpret this as making a claim about an </a:t>
            </a:r>
            <a:r>
              <a:rPr lang="en-US" b="1" i="0" baseline="0" dirty="0" smtClean="0"/>
              <a:t>illusion </a:t>
            </a:r>
            <a:r>
              <a:rPr lang="en-US" b="0" i="0" baseline="0" dirty="0" smtClean="0"/>
              <a:t>we fall under when observing photographs. But…</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13</a:t>
            </a:fld>
            <a:endParaRPr lang="en-US"/>
          </a:p>
        </p:txBody>
      </p:sp>
    </p:spTree>
    <p:extLst>
      <p:ext uri="{BB962C8B-B14F-4D97-AF65-F5344CB8AC3E}">
        <p14:creationId xmlns:p14="http://schemas.microsoft.com/office/powerpoint/2010/main" val="3240793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“Categories of Art” is in the background here – that paper was published in 1970, this one in 1984.</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15</a:t>
            </a:fld>
            <a:endParaRPr lang="en-US"/>
          </a:p>
        </p:txBody>
      </p:sp>
    </p:spTree>
    <p:extLst>
      <p:ext uri="{BB962C8B-B14F-4D97-AF65-F5344CB8AC3E}">
        <p14:creationId xmlns:p14="http://schemas.microsoft.com/office/powerpoint/2010/main" val="2735144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Transition:</a:t>
            </a:r>
            <a:r>
              <a:rPr lang="en-US" baseline="0" dirty="0" smtClean="0"/>
              <a:t> we might interpret this as making a claim about an </a:t>
            </a:r>
            <a:r>
              <a:rPr lang="en-US" b="1" i="0" baseline="0" dirty="0" smtClean="0"/>
              <a:t>illusion </a:t>
            </a:r>
            <a:r>
              <a:rPr lang="en-US" b="0" i="0" baseline="0" dirty="0" smtClean="0"/>
              <a:t>we fall under when observing photographs. But…</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16</a:t>
            </a:fld>
            <a:endParaRPr lang="en-US"/>
          </a:p>
        </p:txBody>
      </p:sp>
    </p:spTree>
    <p:extLst>
      <p:ext uri="{BB962C8B-B14F-4D97-AF65-F5344CB8AC3E}">
        <p14:creationId xmlns:p14="http://schemas.microsoft.com/office/powerpoint/2010/main" val="3240793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You</a:t>
            </a:r>
            <a:r>
              <a:rPr lang="en-US" baseline="0" dirty="0" smtClean="0"/>
              <a:t> might say that photographs are distinctive in that they always have existential import.</a:t>
            </a:r>
            <a:endParaRPr lang="en-US" dirty="0" smtClean="0"/>
          </a:p>
          <a:p>
            <a:pPr marL="171450" indent="-171450">
              <a:buFont typeface="Arial"/>
              <a:buChar char="•"/>
            </a:pPr>
            <a:r>
              <a:rPr lang="en-US" dirty="0" smtClean="0"/>
              <a:t>“Those who see a sharp contrast between photographs and paintings clearly think that it obtains</a:t>
            </a:r>
            <a:r>
              <a:rPr lang="en-US" baseline="0" dirty="0" smtClean="0"/>
              <a:t> no less when paintings depict real things than when they do not, and even when viewers fully realize that they do” (251). </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17</a:t>
            </a:fld>
            <a:endParaRPr lang="en-US"/>
          </a:p>
        </p:txBody>
      </p:sp>
    </p:spTree>
    <p:extLst>
      <p:ext uri="{BB962C8B-B14F-4D97-AF65-F5344CB8AC3E}">
        <p14:creationId xmlns:p14="http://schemas.microsoft.com/office/powerpoint/2010/main" val="3772252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Transition:</a:t>
            </a:r>
            <a:r>
              <a:rPr lang="en-US" baseline="0" dirty="0" smtClean="0"/>
              <a:t> analogies will support this. Bazin often discusses the first. </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19</a:t>
            </a:fld>
            <a:endParaRPr lang="en-US"/>
          </a:p>
        </p:txBody>
      </p:sp>
    </p:spTree>
    <p:extLst>
      <p:ext uri="{BB962C8B-B14F-4D97-AF65-F5344CB8AC3E}">
        <p14:creationId xmlns:p14="http://schemas.microsoft.com/office/powerpoint/2010/main" val="4133679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Paintings can supplement vision in that way—intuitively, photographs do much more.</a:t>
            </a:r>
          </a:p>
          <a:p>
            <a:pPr marL="171450" indent="-171450">
              <a:buFont typeface="Arial"/>
              <a:buChar char="•"/>
            </a:pPr>
            <a:r>
              <a:rPr lang="en-US" dirty="0" smtClean="0"/>
              <a:t>Reaction:</a:t>
            </a:r>
            <a:r>
              <a:rPr lang="en-US" baseline="0" dirty="0" smtClean="0"/>
              <a:t> play </a:t>
            </a:r>
            <a:r>
              <a:rPr lang="en-US" i="1" baseline="0" dirty="0" smtClean="0"/>
              <a:t>Seinfeld </a:t>
            </a:r>
            <a:r>
              <a:rPr lang="en-US" i="0" baseline="0" dirty="0" smtClean="0"/>
              <a:t>clip.</a:t>
            </a:r>
          </a:p>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25</a:t>
            </a:fld>
            <a:endParaRPr lang="en-US"/>
          </a:p>
        </p:txBody>
      </p:sp>
    </p:spTree>
    <p:extLst>
      <p:ext uri="{BB962C8B-B14F-4D97-AF65-F5344CB8AC3E}">
        <p14:creationId xmlns:p14="http://schemas.microsoft.com/office/powerpoint/2010/main" val="641601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So</a:t>
            </a:r>
            <a:r>
              <a:rPr lang="en-US" baseline="0" dirty="0" smtClean="0"/>
              <a:t> what if the broadcast is slightly delayed? That’s empirically plausible—it is likely that there is always </a:t>
            </a:r>
            <a:r>
              <a:rPr lang="en-US" i="1" baseline="0" dirty="0" smtClean="0"/>
              <a:t>some </a:t>
            </a:r>
            <a:r>
              <a:rPr lang="en-US" i="0" baseline="0" dirty="0" smtClean="0"/>
              <a:t>delay.</a:t>
            </a:r>
            <a:endParaRPr lang="en-US" baseline="0" dirty="0" smtClean="0"/>
          </a:p>
          <a:p>
            <a:pPr marL="171450" indent="-171450">
              <a:buFont typeface="Arial"/>
              <a:buChar char="•"/>
            </a:pPr>
            <a:r>
              <a:rPr lang="en-US" baseline="0" dirty="0" smtClean="0"/>
              <a:t>If seeing a </a:t>
            </a:r>
            <a:r>
              <a:rPr lang="en-US" b="1" baseline="0" dirty="0" smtClean="0"/>
              <a:t>past </a:t>
            </a:r>
            <a:r>
              <a:rPr lang="en-US" b="0" baseline="0" dirty="0" smtClean="0"/>
              <a:t>object or event is problematic, then what about the following?</a:t>
            </a:r>
          </a:p>
          <a:p>
            <a:pPr marL="171450" indent="-171450">
              <a:buFont typeface="Arial"/>
              <a:buChar char="•"/>
            </a:pPr>
            <a:r>
              <a:rPr lang="en-US" dirty="0" smtClean="0"/>
              <a:t>https://</a:t>
            </a:r>
            <a:r>
              <a:rPr lang="en-US" dirty="0" err="1" smtClean="0"/>
              <a:t>www.nasa.gov</a:t>
            </a:r>
            <a:r>
              <a:rPr lang="en-US" dirty="0" smtClean="0"/>
              <a:t>/image-feature/</a:t>
            </a:r>
            <a:r>
              <a:rPr lang="en-US" dirty="0" err="1" smtClean="0"/>
              <a:t>goddard</a:t>
            </a:r>
            <a:r>
              <a:rPr lang="en-US" dirty="0" smtClean="0"/>
              <a:t>/2016/</a:t>
            </a:r>
            <a:r>
              <a:rPr lang="en-US" dirty="0" err="1" smtClean="0"/>
              <a:t>hubble</a:t>
            </a:r>
            <a:r>
              <a:rPr lang="en-US" dirty="0" smtClean="0"/>
              <a:t>-gazes-at-long-dead-star</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28</a:t>
            </a:fld>
            <a:endParaRPr lang="en-US"/>
          </a:p>
        </p:txBody>
      </p:sp>
    </p:spTree>
    <p:extLst>
      <p:ext uri="{BB962C8B-B14F-4D97-AF65-F5344CB8AC3E}">
        <p14:creationId xmlns:p14="http://schemas.microsoft.com/office/powerpoint/2010/main" val="3661713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“Ravens”</a:t>
            </a:r>
          </a:p>
          <a:p>
            <a:pPr marL="171450" indent="-171450">
              <a:buFont typeface="Arial"/>
              <a:buChar char="•"/>
            </a:pPr>
            <a:r>
              <a:rPr lang="en-US" dirty="0" smtClean="0"/>
              <a:t>Walton will maintain that this isn’t just metaphor; it’s literally true.</a:t>
            </a:r>
          </a:p>
          <a:p>
            <a:pPr marL="171450" indent="-171450">
              <a:buFont typeface="Arial"/>
              <a:buChar char="•"/>
            </a:pPr>
            <a:r>
              <a:rPr lang="en-US" dirty="0" smtClean="0"/>
              <a:t>Transition:</a:t>
            </a:r>
            <a:r>
              <a:rPr lang="en-US" baseline="0" dirty="0" smtClean="0"/>
              <a:t> before we see why, let’s discuss the motivation.</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a:t>
            </a:fld>
            <a:endParaRPr lang="en-US"/>
          </a:p>
        </p:txBody>
      </p:sp>
    </p:spTree>
    <p:extLst>
      <p:ext uri="{BB962C8B-B14F-4D97-AF65-F5344CB8AC3E}">
        <p14:creationId xmlns:p14="http://schemas.microsoft.com/office/powerpoint/2010/main" val="2373692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“Ravens”</a:t>
            </a:r>
          </a:p>
          <a:p>
            <a:pPr marL="171450" indent="-171450">
              <a:buFont typeface="Arial"/>
              <a:buChar char="•"/>
            </a:pPr>
            <a:r>
              <a:rPr lang="en-US" dirty="0" smtClean="0"/>
              <a:t>Walton will maintain that this isn’t just metaphor; it’s literally true.</a:t>
            </a:r>
          </a:p>
          <a:p>
            <a:pPr marL="171450" indent="-171450">
              <a:buFont typeface="Arial"/>
              <a:buChar char="•"/>
            </a:pPr>
            <a:r>
              <a:rPr lang="en-US" dirty="0" smtClean="0"/>
              <a:t>Transition:</a:t>
            </a:r>
            <a:r>
              <a:rPr lang="en-US" baseline="0" dirty="0" smtClean="0"/>
              <a:t> before we see why, let’s discuss the motivation.</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3</a:t>
            </a:fld>
            <a:endParaRPr lang="en-US"/>
          </a:p>
        </p:txBody>
      </p:sp>
    </p:spTree>
    <p:extLst>
      <p:ext uri="{BB962C8B-B14F-4D97-AF65-F5344CB8AC3E}">
        <p14:creationId xmlns:p14="http://schemas.microsoft.com/office/powerpoint/2010/main" val="2373692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4</a:t>
            </a:fld>
            <a:endParaRPr lang="en-US"/>
          </a:p>
        </p:txBody>
      </p:sp>
    </p:spTree>
    <p:extLst>
      <p:ext uri="{BB962C8B-B14F-4D97-AF65-F5344CB8AC3E}">
        <p14:creationId xmlns:p14="http://schemas.microsoft.com/office/powerpoint/2010/main" val="4252348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More likely than paintings or drawings to be admitted in cour</a:t>
            </a:r>
            <a:r>
              <a:rPr lang="en-US" baseline="0" dirty="0" smtClean="0"/>
              <a:t>t as evidence of a crime. Body cam footage highly relevant.</a:t>
            </a:r>
          </a:p>
          <a:p>
            <a:pPr marL="171450" indent="-171450">
              <a:buFont typeface="Arial"/>
              <a:buChar char="•"/>
            </a:pPr>
            <a:r>
              <a:rPr lang="en-US" baseline="0" dirty="0" smtClean="0"/>
              <a:t>More useful for extortion</a:t>
            </a:r>
          </a:p>
        </p:txBody>
      </p:sp>
      <p:sp>
        <p:nvSpPr>
          <p:cNvPr id="4" name="Slide Number Placeholder 3"/>
          <p:cNvSpPr>
            <a:spLocks noGrp="1"/>
          </p:cNvSpPr>
          <p:nvPr>
            <p:ph type="sldNum" sz="quarter" idx="10"/>
          </p:nvPr>
        </p:nvSpPr>
        <p:spPr/>
        <p:txBody>
          <a:bodyPr/>
          <a:lstStyle/>
          <a:p>
            <a:fld id="{A750A182-F080-BA40-A1F2-AB9B5BAA0E59}" type="slidenum">
              <a:rPr lang="en-US" smtClean="0"/>
              <a:t>5</a:t>
            </a:fld>
            <a:endParaRPr lang="en-US"/>
          </a:p>
        </p:txBody>
      </p:sp>
    </p:spTree>
    <p:extLst>
      <p:ext uri="{BB962C8B-B14F-4D97-AF65-F5344CB8AC3E}">
        <p14:creationId xmlns:p14="http://schemas.microsoft.com/office/powerpoint/2010/main" val="348932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i="1" dirty="0" smtClean="0"/>
              <a:t>Tanto</a:t>
            </a:r>
            <a:r>
              <a:rPr lang="en-US" i="1" baseline="0" dirty="0" smtClean="0"/>
              <a:t> y mas </a:t>
            </a:r>
            <a:r>
              <a:rPr lang="en-US" i="0" baseline="0" dirty="0" smtClean="0"/>
              <a:t>(Even worse) – Francisco Goya</a:t>
            </a:r>
          </a:p>
          <a:p>
            <a:pPr marL="171450" indent="-171450">
              <a:buFont typeface="Arial"/>
              <a:buChar char="•"/>
            </a:pPr>
            <a:endParaRPr lang="en-US" i="1" dirty="0"/>
          </a:p>
        </p:txBody>
      </p:sp>
      <p:sp>
        <p:nvSpPr>
          <p:cNvPr id="4" name="Slide Number Placeholder 3"/>
          <p:cNvSpPr>
            <a:spLocks noGrp="1"/>
          </p:cNvSpPr>
          <p:nvPr>
            <p:ph type="sldNum" sz="quarter" idx="10"/>
          </p:nvPr>
        </p:nvSpPr>
        <p:spPr/>
        <p:txBody>
          <a:bodyPr/>
          <a:lstStyle/>
          <a:p>
            <a:fld id="{A750A182-F080-BA40-A1F2-AB9B5BAA0E59}" type="slidenum">
              <a:rPr lang="en-US" smtClean="0"/>
              <a:t>6</a:t>
            </a:fld>
            <a:endParaRPr lang="en-US"/>
          </a:p>
        </p:txBody>
      </p:sp>
    </p:spTree>
    <p:extLst>
      <p:ext uri="{BB962C8B-B14F-4D97-AF65-F5344CB8AC3E}">
        <p14:creationId xmlns:p14="http://schemas.microsoft.com/office/powerpoint/2010/main" val="849743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i="1" baseline="0" dirty="0" smtClean="0"/>
              <a:t>Death on a Misty Morning – </a:t>
            </a:r>
            <a:r>
              <a:rPr lang="en-US" baseline="0" dirty="0" smtClean="0"/>
              <a:t>Timothy H. O’Sullivan</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Show </a:t>
            </a:r>
            <a:r>
              <a:rPr lang="en-US" i="1" baseline="0" dirty="0" smtClean="0"/>
              <a:t>Kill Bill Vol. 1 </a:t>
            </a:r>
            <a:r>
              <a:rPr lang="en-US" i="0" baseline="0" dirty="0" smtClean="0"/>
              <a:t>clip </a:t>
            </a:r>
            <a:endParaRPr lang="en-US" dirty="0" smtClean="0"/>
          </a:p>
          <a:p>
            <a:pPr marL="171450" indent="-171450">
              <a:buFont typeface="Arial"/>
              <a:buChar char="•"/>
            </a:pP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7</a:t>
            </a:fld>
            <a:endParaRPr lang="en-US"/>
          </a:p>
        </p:txBody>
      </p:sp>
    </p:spTree>
    <p:extLst>
      <p:ext uri="{BB962C8B-B14F-4D97-AF65-F5344CB8AC3E}">
        <p14:creationId xmlns:p14="http://schemas.microsoft.com/office/powerpoint/2010/main" val="52256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i="0" dirty="0" smtClean="0"/>
              <a:t>“</a:t>
            </a:r>
            <a:r>
              <a:rPr lang="en-US" i="1" dirty="0" smtClean="0"/>
              <a:t>The Massacre of the Innocents </a:t>
            </a:r>
            <a:r>
              <a:rPr lang="en-US" i="0" dirty="0" smtClean="0"/>
              <a:t>is the subject of two paintings by Peter Paul Rubens depicting the episode of the biblical Massacre of the Innocents of Bethlehem, as related in the Gospel of Matthew, Ch.2, vs.13-18” –</a:t>
            </a:r>
            <a:r>
              <a:rPr lang="en-US" i="0" baseline="0" dirty="0" smtClean="0"/>
              <a:t> https://</a:t>
            </a:r>
            <a:r>
              <a:rPr lang="en-US" i="0" baseline="0" dirty="0" err="1" smtClean="0"/>
              <a:t>en.wikipedia.org</a:t>
            </a:r>
            <a:r>
              <a:rPr lang="en-US" i="0" baseline="0" dirty="0" smtClean="0"/>
              <a:t>/wiki/</a:t>
            </a:r>
            <a:r>
              <a:rPr lang="en-US" i="0" baseline="0" dirty="0" err="1" smtClean="0"/>
              <a:t>Massacre_of_the_Innocents</a:t>
            </a:r>
            <a:r>
              <a:rPr lang="en-US" i="0" baseline="0" dirty="0" smtClean="0"/>
              <a:t>_(Rubens)</a:t>
            </a:r>
            <a:endParaRPr lang="en-US" i="0"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9</a:t>
            </a:fld>
            <a:endParaRPr lang="en-US"/>
          </a:p>
        </p:txBody>
      </p:sp>
    </p:spTree>
    <p:extLst>
      <p:ext uri="{BB962C8B-B14F-4D97-AF65-F5344CB8AC3E}">
        <p14:creationId xmlns:p14="http://schemas.microsoft.com/office/powerpoint/2010/main" val="2659188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“It’s been such a tense year for Ukrainian/Russian relations that recently tensions in the Ukrainian Parliament erupted into an all-out brawl between proponents of the Communist and nationalist sides of the dispute” –</a:t>
            </a:r>
            <a:r>
              <a:rPr lang="en-US" baseline="0" dirty="0" smtClean="0"/>
              <a:t> https://</a:t>
            </a:r>
            <a:r>
              <a:rPr lang="en-US" baseline="0" dirty="0" err="1" smtClean="0"/>
              <a:t>www.dailydot.com</a:t>
            </a:r>
            <a:r>
              <a:rPr lang="en-US" baseline="0" dirty="0" smtClean="0"/>
              <a:t>/unclick/</a:t>
            </a:r>
            <a:r>
              <a:rPr lang="en-US" baseline="0" dirty="0" err="1" smtClean="0"/>
              <a:t>ukranian</a:t>
            </a:r>
            <a:r>
              <a:rPr lang="en-US" baseline="0" dirty="0" smtClean="0"/>
              <a:t>-government-fistfight-turned-into-painting</a:t>
            </a:r>
          </a:p>
        </p:txBody>
      </p:sp>
      <p:sp>
        <p:nvSpPr>
          <p:cNvPr id="4" name="Slide Number Placeholder 3"/>
          <p:cNvSpPr>
            <a:spLocks noGrp="1"/>
          </p:cNvSpPr>
          <p:nvPr>
            <p:ph type="sldNum" sz="quarter" idx="10"/>
          </p:nvPr>
        </p:nvSpPr>
        <p:spPr/>
        <p:txBody>
          <a:bodyPr/>
          <a:lstStyle/>
          <a:p>
            <a:fld id="{A750A182-F080-BA40-A1F2-AB9B5BAA0E59}" type="slidenum">
              <a:rPr lang="en-US" smtClean="0"/>
              <a:t>10</a:t>
            </a:fld>
            <a:endParaRPr lang="en-US"/>
          </a:p>
        </p:txBody>
      </p:sp>
    </p:spTree>
    <p:extLst>
      <p:ext uri="{BB962C8B-B14F-4D97-AF65-F5344CB8AC3E}">
        <p14:creationId xmlns:p14="http://schemas.microsoft.com/office/powerpoint/2010/main" val="3436971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Sunday, October 13,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Sunday, October 13,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Sunday, October 13,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Sunday, October 13,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Sunday, October 13,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Sunday, October 13,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Sunday, October 13, 19</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Sunday, October 13, 19</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Sunday, October 13, 19</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Sunday, October 13,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Sunday, October 13,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Sunday, October 13, 19</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View_from_the_Window_at_Le_Gras,_Joseph_Nicéphore_Niépce.jpg"/>
          <p:cNvPicPr>
            <a:picLocks noChangeAspect="1"/>
          </p:cNvPicPr>
          <p:nvPr/>
        </p:nvPicPr>
        <p:blipFill>
          <a:blip r:embed="rId3">
            <a:alphaModFix amt="49000"/>
            <a:extLst>
              <a:ext uri="{28A0092B-C50C-407E-A947-70E740481C1C}">
                <a14:useLocalDpi xmlns:a14="http://schemas.microsoft.com/office/drawing/2010/main" val="0"/>
              </a:ext>
            </a:extLst>
          </a:blip>
          <a:stretch>
            <a:fillRect/>
          </a:stretch>
        </p:blipFill>
        <p:spPr>
          <a:xfrm>
            <a:off x="-902411" y="-63896"/>
            <a:ext cx="10046411" cy="6980150"/>
          </a:xfrm>
          <a:prstGeom prst="rect">
            <a:avLst/>
          </a:prstGeom>
          <a:noFill/>
          <a:ln>
            <a:noFill/>
          </a:ln>
        </p:spPr>
      </p:pic>
      <p:sp>
        <p:nvSpPr>
          <p:cNvPr id="2" name="Title 1"/>
          <p:cNvSpPr>
            <a:spLocks noGrp="1"/>
          </p:cNvSpPr>
          <p:nvPr>
            <p:ph type="ctrTitle"/>
          </p:nvPr>
        </p:nvSpPr>
        <p:spPr/>
        <p:txBody>
          <a:bodyPr/>
          <a:lstStyle/>
          <a:p>
            <a:r>
              <a:rPr lang="en-US" sz="3900" dirty="0" smtClean="0"/>
              <a:t>transparent pictures</a:t>
            </a:r>
            <a:endParaRPr lang="en-US" sz="3900" dirty="0"/>
          </a:p>
        </p:txBody>
      </p:sp>
      <p:sp>
        <p:nvSpPr>
          <p:cNvPr id="3" name="Subtitle 2"/>
          <p:cNvSpPr>
            <a:spLocks noGrp="1"/>
          </p:cNvSpPr>
          <p:nvPr>
            <p:ph type="subTitle" idx="1"/>
          </p:nvPr>
        </p:nvSpPr>
        <p:spPr/>
        <p:txBody>
          <a:bodyPr/>
          <a:lstStyle/>
          <a:p>
            <a:r>
              <a:rPr lang="en-US" dirty="0" smtClean="0"/>
              <a:t>PHL 317K</a:t>
            </a:r>
          </a:p>
          <a:p>
            <a:r>
              <a:rPr lang="en-US" dirty="0" smtClean="0"/>
              <a:t>Fall 2017</a:t>
            </a:r>
            <a:endParaRPr lang="en-US" dirty="0"/>
          </a:p>
        </p:txBody>
      </p:sp>
    </p:spTree>
    <p:extLst>
      <p:ext uri="{BB962C8B-B14F-4D97-AF65-F5344CB8AC3E}">
        <p14:creationId xmlns:p14="http://schemas.microsoft.com/office/powerpoint/2010/main" val="3648912182"/>
      </p:ext>
    </p:extLst>
  </p:cSld>
  <p:clrMapOvr>
    <a:masterClrMapping/>
  </p:clrMapOvr>
  <p:transition xmlns:p14="http://schemas.microsoft.com/office/powerpoint/2010/main" spd="slow" advTm="902"/>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MILLION DOLLAR QUESTION</a:t>
            </a:r>
          </a:p>
        </p:txBody>
      </p:sp>
      <p:pic>
        <p:nvPicPr>
          <p:cNvPr id="4" name="Picture 3" descr="photograph.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022066"/>
            <a:ext cx="8686800" cy="4343400"/>
          </a:xfrm>
          <a:prstGeom prst="rect">
            <a:avLst/>
          </a:prstGeom>
        </p:spPr>
      </p:pic>
    </p:spTree>
    <p:extLst>
      <p:ext uri="{BB962C8B-B14F-4D97-AF65-F5344CB8AC3E}">
        <p14:creationId xmlns:p14="http://schemas.microsoft.com/office/powerpoint/2010/main" val="420953189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	</a:t>
            </a:r>
            <a:endParaRPr lang="en-US" dirty="0"/>
          </a:p>
        </p:txBody>
      </p:sp>
      <p:sp>
        <p:nvSpPr>
          <p:cNvPr id="3" name="Content Placeholder 2"/>
          <p:cNvSpPr>
            <a:spLocks noGrp="1"/>
          </p:cNvSpPr>
          <p:nvPr>
            <p:ph idx="1"/>
          </p:nvPr>
        </p:nvSpPr>
        <p:spPr/>
        <p:txBody>
          <a:bodyPr/>
          <a:lstStyle/>
          <a:p>
            <a:pPr marL="457200" indent="-457200">
              <a:buAutoNum type="arabicPeriod"/>
            </a:pPr>
            <a:r>
              <a:rPr lang="en-US" dirty="0" smtClean="0"/>
              <a:t>Is the fact that photography excels with respect to detail, lighting, perspective, etc. what makes it uniquely realistic? </a:t>
            </a:r>
          </a:p>
          <a:p>
            <a:pPr marL="731520" lvl="1" indent="-457200">
              <a:buFont typeface="+mj-lt"/>
              <a:buAutoNum type="alphaUcPeriod"/>
            </a:pPr>
            <a:r>
              <a:rPr lang="en-US" dirty="0" smtClean="0"/>
              <a:t>Yes</a:t>
            </a:r>
          </a:p>
          <a:p>
            <a:pPr marL="731520" lvl="1" indent="-457200">
              <a:buFont typeface="+mj-lt"/>
              <a:buAutoNum type="alphaUcPeriod"/>
            </a:pPr>
            <a:r>
              <a:rPr lang="en-US" dirty="0" smtClean="0"/>
              <a:t>No</a:t>
            </a:r>
            <a:endParaRPr lang="en-US" dirty="0"/>
          </a:p>
        </p:txBody>
      </p:sp>
    </p:spTree>
    <p:extLst>
      <p:ext uri="{BB962C8B-B14F-4D97-AF65-F5344CB8AC3E}">
        <p14:creationId xmlns:p14="http://schemas.microsoft.com/office/powerpoint/2010/main" val="4196070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MILLION DOLLAR QUESTION</a:t>
            </a:r>
          </a:p>
        </p:txBody>
      </p:sp>
      <p:sp>
        <p:nvSpPr>
          <p:cNvPr id="3" name="Content Placeholder 2"/>
          <p:cNvSpPr>
            <a:spLocks noGrp="1"/>
          </p:cNvSpPr>
          <p:nvPr>
            <p:ph idx="1"/>
          </p:nvPr>
        </p:nvSpPr>
        <p:spPr/>
        <p:txBody>
          <a:bodyPr>
            <a:normAutofit lnSpcReduction="10000"/>
          </a:bodyPr>
          <a:lstStyle/>
          <a:p>
            <a:r>
              <a:rPr lang="en-US" dirty="0" smtClean="0"/>
              <a:t>If photographic realism is simply a matter of capturing minute details and mastering subtitles of perspective, lighting, and so on, then photographs differ from other realistic images only in </a:t>
            </a:r>
            <a:r>
              <a:rPr lang="en-US" b="1" dirty="0" smtClean="0"/>
              <a:t>degree</a:t>
            </a:r>
            <a:r>
              <a:rPr lang="en-US" dirty="0" smtClean="0"/>
              <a:t>. </a:t>
            </a:r>
            <a:endParaRPr lang="en-US" dirty="0"/>
          </a:p>
          <a:p>
            <a:r>
              <a:rPr lang="en-US" dirty="0" smtClean="0"/>
              <a:t>Less realistic paintings and drawings are simply the result of technological deficiencies. </a:t>
            </a:r>
          </a:p>
          <a:p>
            <a:r>
              <a:rPr lang="en-US" dirty="0" smtClean="0"/>
              <a:t>It is not impossible for an artist to produce a painting that is </a:t>
            </a:r>
            <a:r>
              <a:rPr lang="en-US" b="1" dirty="0" smtClean="0"/>
              <a:t>visually indistinguishable</a:t>
            </a:r>
            <a:r>
              <a:rPr lang="en-US" dirty="0" smtClean="0"/>
              <a:t> from a realistic photograph.</a:t>
            </a:r>
            <a:r>
              <a:rPr lang="en-US" b="1" dirty="0" smtClean="0"/>
              <a:t> </a:t>
            </a:r>
            <a:r>
              <a:rPr lang="en-US" dirty="0" smtClean="0"/>
              <a:t>But intuitively, the photograph is still realistic in a distinctive way that the painting is not.</a:t>
            </a:r>
          </a:p>
          <a:p>
            <a:r>
              <a:rPr lang="en-US" dirty="0" smtClean="0"/>
              <a:t>This answer also fails to account for the sense in which blurry or poorly exposed photographs are nonetheless distinctively realistic.</a:t>
            </a:r>
            <a:endParaRPr lang="en-US" dirty="0"/>
          </a:p>
        </p:txBody>
      </p:sp>
    </p:spTree>
    <p:extLst>
      <p:ext uri="{BB962C8B-B14F-4D97-AF65-F5344CB8AC3E}">
        <p14:creationId xmlns:p14="http://schemas.microsoft.com/office/powerpoint/2010/main" val="185080821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MILLION DOLLAR QUESTION</a:t>
            </a:r>
          </a:p>
        </p:txBody>
      </p:sp>
      <p:sp>
        <p:nvSpPr>
          <p:cNvPr id="3" name="Content Placeholder 2"/>
          <p:cNvSpPr>
            <a:spLocks noGrp="1"/>
          </p:cNvSpPr>
          <p:nvPr>
            <p:ph idx="1"/>
          </p:nvPr>
        </p:nvSpPr>
        <p:spPr/>
        <p:txBody>
          <a:bodyPr>
            <a:normAutofit/>
          </a:bodyPr>
          <a:lstStyle/>
          <a:p>
            <a:r>
              <a:rPr lang="en-US" dirty="0" smtClean="0"/>
              <a:t>“In </a:t>
            </a:r>
            <a:r>
              <a:rPr lang="en-US" dirty="0"/>
              <a:t>spite of any objections our critical spirit may offer, </a:t>
            </a:r>
            <a:r>
              <a:rPr lang="en-US" b="1" dirty="0"/>
              <a:t>we are forced to accept as real the existence of the object reproduced</a:t>
            </a:r>
            <a:r>
              <a:rPr lang="en-US" dirty="0"/>
              <a:t>, actually </a:t>
            </a:r>
            <a:r>
              <a:rPr lang="en-US" b="1" dirty="0">
                <a:solidFill>
                  <a:srgbClr val="0000FF"/>
                </a:solidFill>
              </a:rPr>
              <a:t>re-presented</a:t>
            </a:r>
            <a:r>
              <a:rPr lang="en-US" dirty="0"/>
              <a:t>, set before us, that is to say, in time and </a:t>
            </a:r>
            <a:r>
              <a:rPr lang="en-US" dirty="0" smtClean="0"/>
              <a:t>space” (Bazin 1960, 8).</a:t>
            </a:r>
          </a:p>
          <a:p>
            <a:r>
              <a:rPr lang="en-US" dirty="0" smtClean="0"/>
              <a:t>“</a:t>
            </a:r>
            <a:r>
              <a:rPr lang="en-US" dirty="0"/>
              <a:t>Only a photographic lens can give us the kind of image of the object that is capable of satisfying the deep need man has to substitute for it something more than a mere approximation, a kind of decal or </a:t>
            </a:r>
            <a:r>
              <a:rPr lang="en-US" dirty="0" smtClean="0"/>
              <a:t>transfer” (8).</a:t>
            </a:r>
          </a:p>
          <a:p>
            <a:endParaRPr lang="en-US" dirty="0"/>
          </a:p>
        </p:txBody>
      </p:sp>
    </p:spTree>
    <p:extLst>
      <p:ext uri="{BB962C8B-B14F-4D97-AF65-F5344CB8AC3E}">
        <p14:creationId xmlns:p14="http://schemas.microsoft.com/office/powerpoint/2010/main" val="191543507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	</a:t>
            </a:r>
            <a:endParaRPr lang="en-US" dirty="0"/>
          </a:p>
        </p:txBody>
      </p:sp>
      <p:sp>
        <p:nvSpPr>
          <p:cNvPr id="3" name="Content Placeholder 2"/>
          <p:cNvSpPr>
            <a:spLocks noGrp="1"/>
          </p:cNvSpPr>
          <p:nvPr>
            <p:ph idx="1"/>
          </p:nvPr>
        </p:nvSpPr>
        <p:spPr/>
        <p:txBody>
          <a:bodyPr/>
          <a:lstStyle/>
          <a:p>
            <a:pPr marL="457200" indent="-457200">
              <a:buAutoNum type="arabicPeriod"/>
            </a:pPr>
            <a:r>
              <a:rPr lang="en-US" dirty="0" smtClean="0"/>
              <a:t>Do we fall under an </a:t>
            </a:r>
            <a:r>
              <a:rPr lang="en-US" b="1" dirty="0" smtClean="0"/>
              <a:t>illusion </a:t>
            </a:r>
            <a:r>
              <a:rPr lang="en-US" dirty="0" smtClean="0"/>
              <a:t>when looking at photographs?</a:t>
            </a:r>
          </a:p>
          <a:p>
            <a:pPr marL="731520" lvl="1" indent="-457200">
              <a:buFont typeface="+mj-lt"/>
              <a:buAutoNum type="alphaUcPeriod"/>
            </a:pPr>
            <a:r>
              <a:rPr lang="en-US" dirty="0" smtClean="0"/>
              <a:t>Yes</a:t>
            </a:r>
          </a:p>
          <a:p>
            <a:pPr marL="731520" lvl="1" indent="-457200">
              <a:buFont typeface="+mj-lt"/>
              <a:buAutoNum type="alphaUcPeriod"/>
            </a:pPr>
            <a:r>
              <a:rPr lang="en-US" dirty="0" smtClean="0"/>
              <a:t>No</a:t>
            </a:r>
            <a:endParaRPr lang="en-US" dirty="0"/>
          </a:p>
        </p:txBody>
      </p:sp>
    </p:spTree>
    <p:extLst>
      <p:ext uri="{BB962C8B-B14F-4D97-AF65-F5344CB8AC3E}">
        <p14:creationId xmlns:p14="http://schemas.microsoft.com/office/powerpoint/2010/main" val="1032603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MILLION DOLLAR QUESTION</a:t>
            </a:r>
          </a:p>
        </p:txBody>
      </p:sp>
      <p:sp>
        <p:nvSpPr>
          <p:cNvPr id="3" name="Content Placeholder 2"/>
          <p:cNvSpPr>
            <a:spLocks noGrp="1"/>
          </p:cNvSpPr>
          <p:nvPr>
            <p:ph idx="1"/>
          </p:nvPr>
        </p:nvSpPr>
        <p:spPr/>
        <p:txBody>
          <a:bodyPr/>
          <a:lstStyle/>
          <a:p>
            <a:r>
              <a:rPr lang="en-US" dirty="0" smtClean="0"/>
              <a:t>We aren’t under the </a:t>
            </a:r>
            <a:r>
              <a:rPr lang="en-US" b="1" dirty="0" smtClean="0"/>
              <a:t>illusion </a:t>
            </a:r>
            <a:r>
              <a:rPr lang="en-US" dirty="0" smtClean="0"/>
              <a:t>that a photographic image is identical to its model. </a:t>
            </a:r>
          </a:p>
          <a:p>
            <a:r>
              <a:rPr lang="en-US" dirty="0" smtClean="0"/>
              <a:t>“Photographs look like what they are: </a:t>
            </a:r>
            <a:r>
              <a:rPr lang="en-US" i="1" dirty="0" smtClean="0"/>
              <a:t>photographs</a:t>
            </a:r>
            <a:r>
              <a:rPr lang="en-US" dirty="0" smtClean="0"/>
              <a:t>” (249).</a:t>
            </a:r>
          </a:p>
          <a:p>
            <a:r>
              <a:rPr lang="en-US" dirty="0" smtClean="0"/>
              <a:t>Plus, if that’s what Bazin meant, then we would have to regard photography as </a:t>
            </a:r>
            <a:r>
              <a:rPr lang="en-US" b="1" dirty="0" smtClean="0"/>
              <a:t>less </a:t>
            </a:r>
            <a:r>
              <a:rPr lang="en-US" dirty="0" smtClean="0"/>
              <a:t>realistic than theater. </a:t>
            </a:r>
            <a:endParaRPr lang="en-US" dirty="0"/>
          </a:p>
        </p:txBody>
      </p:sp>
    </p:spTree>
    <p:extLst>
      <p:ext uri="{BB962C8B-B14F-4D97-AF65-F5344CB8AC3E}">
        <p14:creationId xmlns:p14="http://schemas.microsoft.com/office/powerpoint/2010/main" val="2421742785"/>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MILLION DOLLAR QUESTION</a:t>
            </a:r>
          </a:p>
        </p:txBody>
      </p:sp>
      <p:sp>
        <p:nvSpPr>
          <p:cNvPr id="3" name="Content Placeholder 2"/>
          <p:cNvSpPr>
            <a:spLocks noGrp="1"/>
          </p:cNvSpPr>
          <p:nvPr>
            <p:ph idx="1"/>
          </p:nvPr>
        </p:nvSpPr>
        <p:spPr/>
        <p:txBody>
          <a:bodyPr>
            <a:normAutofit/>
          </a:bodyPr>
          <a:lstStyle/>
          <a:p>
            <a:r>
              <a:rPr lang="en-US" dirty="0" smtClean="0"/>
              <a:t>“</a:t>
            </a:r>
            <a:r>
              <a:rPr lang="en-US" b="1" dirty="0" smtClean="0"/>
              <a:t>No matter how fuzzy, distorted, or discolored, no matter how lacking, in documentary value the image may be, it shares, by virtue of the very process of its becoming, the being of the model of which it is the reproduction; it </a:t>
            </a:r>
            <a:r>
              <a:rPr lang="en-US" b="1" i="1" dirty="0" smtClean="0"/>
              <a:t>is</a:t>
            </a:r>
            <a:r>
              <a:rPr lang="en-US" b="1" dirty="0" smtClean="0"/>
              <a:t> the model</a:t>
            </a:r>
            <a:r>
              <a:rPr lang="en-US" dirty="0" smtClean="0"/>
              <a:t>” (</a:t>
            </a:r>
            <a:r>
              <a:rPr lang="en-US" dirty="0"/>
              <a:t>Bazin </a:t>
            </a:r>
            <a:r>
              <a:rPr lang="en-US" dirty="0" smtClean="0"/>
              <a:t>1960, 8; emphasis added).</a:t>
            </a:r>
            <a:endParaRPr lang="en-US" dirty="0"/>
          </a:p>
          <a:p>
            <a:endParaRPr lang="en-US" dirty="0"/>
          </a:p>
        </p:txBody>
      </p:sp>
    </p:spTree>
    <p:extLst>
      <p:ext uri="{BB962C8B-B14F-4D97-AF65-F5344CB8AC3E}">
        <p14:creationId xmlns:p14="http://schemas.microsoft.com/office/powerpoint/2010/main" val="114406663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MILLION DOLLAR QUESTION</a:t>
            </a:r>
          </a:p>
        </p:txBody>
      </p:sp>
      <p:pic>
        <p:nvPicPr>
          <p:cNvPr id="4" name="Picture 3" descr="Lange-MigrantMother0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101" y="1553770"/>
            <a:ext cx="3682746" cy="4787272"/>
          </a:xfrm>
          <a:prstGeom prst="rect">
            <a:avLst/>
          </a:prstGeom>
        </p:spPr>
      </p:pic>
      <p:pic>
        <p:nvPicPr>
          <p:cNvPr id="5" name="Picture 4" descr="Louis-xiv-lebrun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9898" y="1553770"/>
            <a:ext cx="4006902" cy="4787272"/>
          </a:xfrm>
          <a:prstGeom prst="rect">
            <a:avLst/>
          </a:prstGeom>
        </p:spPr>
      </p:pic>
      <p:sp>
        <p:nvSpPr>
          <p:cNvPr id="6" name="TextBox 5"/>
          <p:cNvSpPr txBox="1"/>
          <p:nvPr/>
        </p:nvSpPr>
        <p:spPr>
          <a:xfrm>
            <a:off x="4679898" y="6323668"/>
            <a:ext cx="4006902" cy="369332"/>
          </a:xfrm>
          <a:prstGeom prst="rect">
            <a:avLst/>
          </a:prstGeom>
          <a:noFill/>
        </p:spPr>
        <p:txBody>
          <a:bodyPr wrap="square" rtlCol="0">
            <a:spAutoFit/>
          </a:bodyPr>
          <a:lstStyle/>
          <a:p>
            <a:pPr algn="ctr"/>
            <a:r>
              <a:rPr lang="en-US" dirty="0"/>
              <a:t>Louis XIV</a:t>
            </a:r>
          </a:p>
        </p:txBody>
      </p:sp>
      <p:sp>
        <p:nvSpPr>
          <p:cNvPr id="7" name="TextBox 6"/>
          <p:cNvSpPr txBox="1"/>
          <p:nvPr/>
        </p:nvSpPr>
        <p:spPr>
          <a:xfrm>
            <a:off x="480101" y="6323668"/>
            <a:ext cx="3682746" cy="369332"/>
          </a:xfrm>
          <a:prstGeom prst="rect">
            <a:avLst/>
          </a:prstGeom>
          <a:noFill/>
        </p:spPr>
        <p:txBody>
          <a:bodyPr wrap="square" rtlCol="0">
            <a:spAutoFit/>
          </a:bodyPr>
          <a:lstStyle/>
          <a:p>
            <a:pPr algn="ctr"/>
            <a:r>
              <a:rPr lang="en-US" dirty="0"/>
              <a:t>Florence Owens Thompson</a:t>
            </a:r>
          </a:p>
        </p:txBody>
      </p:sp>
    </p:spTree>
    <p:extLst>
      <p:ext uri="{BB962C8B-B14F-4D97-AF65-F5344CB8AC3E}">
        <p14:creationId xmlns:p14="http://schemas.microsoft.com/office/powerpoint/2010/main" val="56670495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WALTON’S ANSWER</a:t>
            </a:r>
            <a:endParaRPr lang="en-US" dirty="0"/>
          </a:p>
        </p:txBody>
      </p:sp>
      <p:sp>
        <p:nvSpPr>
          <p:cNvPr id="3" name="Content Placeholder 2"/>
          <p:cNvSpPr>
            <a:spLocks noGrp="1"/>
          </p:cNvSpPr>
          <p:nvPr>
            <p:ph idx="1"/>
          </p:nvPr>
        </p:nvSpPr>
        <p:spPr>
          <a:xfrm>
            <a:off x="457200" y="1600200"/>
            <a:ext cx="5293355" cy="4876800"/>
          </a:xfrm>
        </p:spPr>
        <p:txBody>
          <a:bodyPr>
            <a:normAutofit fontScale="85000" lnSpcReduction="20000"/>
          </a:bodyPr>
          <a:lstStyle/>
          <a:p>
            <a:r>
              <a:rPr lang="en-US" dirty="0" smtClean="0"/>
              <a:t>“I shall argue that there is indeed a </a:t>
            </a:r>
            <a:r>
              <a:rPr lang="en-US" b="1" dirty="0" smtClean="0"/>
              <a:t>fundamental difference </a:t>
            </a:r>
            <a:r>
              <a:rPr lang="en-US" dirty="0" smtClean="0"/>
              <a:t>between photographs and painted portraits of Lincoln, that photography is indeed special, and that it deserves to be called a supremely realistic medium. But the kind of realism most distinctive of photography is not an ordinary one. . . . It is enormously important, however. Without a clear understanding of it, we cannot hope to explain the power and effectiveness of photography” (Walton 1984, 251).</a:t>
            </a:r>
          </a:p>
          <a:p>
            <a:r>
              <a:rPr lang="en-US" dirty="0" smtClean="0"/>
              <a:t>“</a:t>
            </a:r>
            <a:r>
              <a:rPr lang="en-US" b="1" dirty="0" smtClean="0"/>
              <a:t>Photography [is] a contribution to the enterprise of seeing.</a:t>
            </a:r>
            <a:r>
              <a:rPr lang="en-US" dirty="0" smtClean="0"/>
              <a:t> The invention of the camera gave us not just a new method of making pictures and not just pictures of a new kind: </a:t>
            </a:r>
            <a:r>
              <a:rPr lang="en-US" b="1" dirty="0" smtClean="0"/>
              <a:t>it gave us a new way of seeing</a:t>
            </a:r>
            <a:r>
              <a:rPr lang="en-US" dirty="0" smtClean="0"/>
              <a:t>” (251). </a:t>
            </a:r>
            <a:endParaRPr lang="en-US" dirty="0"/>
          </a:p>
        </p:txBody>
      </p:sp>
      <p:pic>
        <p:nvPicPr>
          <p:cNvPr id="4" name="Picture 3" descr="10-Kendal-Walton-2.png"/>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509" r="13814"/>
          <a:stretch/>
        </p:blipFill>
        <p:spPr>
          <a:xfrm>
            <a:off x="5997511" y="1600200"/>
            <a:ext cx="2979467" cy="3506180"/>
          </a:xfrm>
          <a:prstGeom prst="rect">
            <a:avLst/>
          </a:prstGeom>
        </p:spPr>
      </p:pic>
    </p:spTree>
    <p:extLst>
      <p:ext uri="{BB962C8B-B14F-4D97-AF65-F5344CB8AC3E}">
        <p14:creationId xmlns:p14="http://schemas.microsoft.com/office/powerpoint/2010/main" val="309620804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dical-Diagram-Descartes-Vision-and-visual-perception1.jpg"/>
          <p:cNvPicPr>
            <a:picLocks noChangeAspect="1"/>
          </p:cNvPicPr>
          <p:nvPr/>
        </p:nvPicPr>
        <p:blipFill>
          <a:blip r:embed="rId3">
            <a:alphaModFix amt="13000"/>
            <a:extLst>
              <a:ext uri="{28A0092B-C50C-407E-A947-70E740481C1C}">
                <a14:useLocalDpi xmlns:a14="http://schemas.microsoft.com/office/drawing/2010/main" val="0"/>
              </a:ext>
            </a:extLst>
          </a:blip>
          <a:stretch>
            <a:fillRect/>
          </a:stretch>
        </p:blipFill>
        <p:spPr>
          <a:xfrm>
            <a:off x="0" y="-386953"/>
            <a:ext cx="9144000" cy="7244953"/>
          </a:xfrm>
          <a:prstGeom prst="rect">
            <a:avLst/>
          </a:prstGeom>
        </p:spPr>
      </p:pic>
      <p:sp>
        <p:nvSpPr>
          <p:cNvPr id="2" name="Title 1"/>
          <p:cNvSpPr>
            <a:spLocks noGrp="1"/>
          </p:cNvSpPr>
          <p:nvPr>
            <p:ph type="title"/>
          </p:nvPr>
        </p:nvSpPr>
        <p:spPr/>
        <p:txBody>
          <a:bodyPr>
            <a:normAutofit/>
          </a:bodyPr>
          <a:lstStyle/>
          <a:p>
            <a:r>
              <a:rPr lang="en-US" sz="4400" dirty="0" smtClean="0"/>
              <a:t>The thesis</a:t>
            </a:r>
            <a:endParaRPr lang="en-US" sz="4400"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704346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a:xfrm>
            <a:off x="457200" y="1600200"/>
            <a:ext cx="3288665" cy="4876800"/>
          </a:xfrm>
        </p:spPr>
        <p:txBody>
          <a:bodyPr>
            <a:normAutofit fontScale="92500" lnSpcReduction="20000"/>
          </a:bodyPr>
          <a:lstStyle/>
          <a:p>
            <a:pPr marL="0" indent="0">
              <a:buNone/>
            </a:pPr>
            <a:r>
              <a:rPr lang="en-US" dirty="0"/>
              <a:t>Now I can only see you on the fridge in lifeless pictures </a:t>
            </a:r>
            <a:endParaRPr lang="en-US" dirty="0" smtClean="0"/>
          </a:p>
          <a:p>
            <a:pPr marL="0" indent="0">
              <a:buNone/>
            </a:pPr>
            <a:r>
              <a:rPr lang="en-US" dirty="0" smtClean="0"/>
              <a:t>and </a:t>
            </a:r>
            <a:r>
              <a:rPr lang="en-US" dirty="0"/>
              <a:t>in every dream I have at night </a:t>
            </a:r>
            <a:endParaRPr lang="en-US" dirty="0" smtClean="0"/>
          </a:p>
          <a:p>
            <a:pPr marL="0" indent="0">
              <a:buNone/>
            </a:pPr>
            <a:r>
              <a:rPr lang="en-US" dirty="0" smtClean="0"/>
              <a:t>and </a:t>
            </a:r>
            <a:r>
              <a:rPr lang="en-US" dirty="0"/>
              <a:t>in every room I walk into like </a:t>
            </a:r>
            <a:endParaRPr lang="en-US" dirty="0" smtClean="0"/>
          </a:p>
          <a:p>
            <a:pPr marL="0" indent="0">
              <a:buNone/>
            </a:pPr>
            <a:r>
              <a:rPr lang="en-US" dirty="0" smtClean="0"/>
              <a:t>here </a:t>
            </a:r>
            <a:r>
              <a:rPr lang="en-US" dirty="0"/>
              <a:t>where I sit the next October, still seeing your eyes, </a:t>
            </a:r>
            <a:endParaRPr lang="en-US" dirty="0" smtClean="0"/>
          </a:p>
          <a:p>
            <a:pPr marL="0" indent="0">
              <a:buNone/>
            </a:pPr>
            <a:r>
              <a:rPr lang="en-US" dirty="0" smtClean="0"/>
              <a:t>pleading </a:t>
            </a:r>
            <a:r>
              <a:rPr lang="en-US" dirty="0"/>
              <a:t>and </a:t>
            </a:r>
            <a:r>
              <a:rPr lang="en-US" dirty="0" smtClean="0"/>
              <a:t>afraid </a:t>
            </a:r>
          </a:p>
          <a:p>
            <a:pPr marL="0" indent="0">
              <a:buNone/>
            </a:pPr>
            <a:r>
              <a:rPr lang="en-US" dirty="0" smtClean="0"/>
              <a:t>full </a:t>
            </a:r>
            <a:r>
              <a:rPr lang="en-US" dirty="0"/>
              <a:t>of love </a:t>
            </a:r>
            <a:endParaRPr lang="en-US" dirty="0" smtClean="0"/>
          </a:p>
          <a:p>
            <a:pPr marL="0" indent="0">
              <a:buNone/>
            </a:pPr>
            <a:r>
              <a:rPr lang="en-US" dirty="0" smtClean="0"/>
              <a:t>calling </a:t>
            </a:r>
            <a:r>
              <a:rPr lang="en-US" dirty="0"/>
              <a:t>out from another place </a:t>
            </a:r>
            <a:endParaRPr lang="en-US" dirty="0" smtClean="0"/>
          </a:p>
          <a:p>
            <a:pPr marL="0" indent="0">
              <a:buNone/>
            </a:pPr>
            <a:r>
              <a:rPr lang="en-US" dirty="0" smtClean="0"/>
              <a:t>because </a:t>
            </a:r>
            <a:r>
              <a:rPr lang="en-US" dirty="0"/>
              <a:t>you’re not here.</a:t>
            </a:r>
          </a:p>
        </p:txBody>
      </p:sp>
      <p:pic>
        <p:nvPicPr>
          <p:cNvPr id="4" name="Picture 3" descr="a0249360790_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881" y="1510210"/>
            <a:ext cx="4781697" cy="4781697"/>
          </a:xfrm>
          <a:prstGeom prst="rect">
            <a:avLst/>
          </a:prstGeom>
        </p:spPr>
      </p:pic>
      <p:sp>
        <p:nvSpPr>
          <p:cNvPr id="5" name="TextBox 4"/>
          <p:cNvSpPr txBox="1"/>
          <p:nvPr/>
        </p:nvSpPr>
        <p:spPr>
          <a:xfrm>
            <a:off x="4283176" y="6107668"/>
            <a:ext cx="4381399" cy="369332"/>
          </a:xfrm>
          <a:prstGeom prst="rect">
            <a:avLst/>
          </a:prstGeom>
          <a:noFill/>
        </p:spPr>
        <p:txBody>
          <a:bodyPr wrap="square" rtlCol="0">
            <a:spAutoFit/>
          </a:bodyPr>
          <a:lstStyle/>
          <a:p>
            <a:pPr algn="ctr"/>
            <a:r>
              <a:rPr lang="en-US" i="1" dirty="0"/>
              <a:t>A Crow Looked at </a:t>
            </a:r>
            <a:r>
              <a:rPr lang="en-US" i="1" dirty="0" smtClean="0"/>
              <a:t>Me </a:t>
            </a:r>
            <a:r>
              <a:rPr lang="en-US" dirty="0" smtClean="0"/>
              <a:t>– Mount Eerie </a:t>
            </a:r>
          </a:p>
        </p:txBody>
      </p:sp>
    </p:spTree>
    <p:extLst>
      <p:ext uri="{BB962C8B-B14F-4D97-AF65-F5344CB8AC3E}">
        <p14:creationId xmlns:p14="http://schemas.microsoft.com/office/powerpoint/2010/main" val="307688807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ANALOGIES</a:t>
            </a:r>
            <a:endParaRPr lang="en-US" dirty="0"/>
          </a:p>
        </p:txBody>
      </p:sp>
      <p:pic>
        <p:nvPicPr>
          <p:cNvPr id="4" name="Picture 3" descr="maxresdefault.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84467" y="1524000"/>
            <a:ext cx="7375067" cy="3802770"/>
          </a:xfrm>
          <a:prstGeom prst="rect">
            <a:avLst/>
          </a:prstGeom>
        </p:spPr>
      </p:pic>
      <p:sp>
        <p:nvSpPr>
          <p:cNvPr id="5" name="TextBox 4"/>
          <p:cNvSpPr txBox="1"/>
          <p:nvPr/>
        </p:nvSpPr>
        <p:spPr>
          <a:xfrm>
            <a:off x="884467" y="5262515"/>
            <a:ext cx="7375067" cy="1754327"/>
          </a:xfrm>
          <a:prstGeom prst="rect">
            <a:avLst/>
          </a:prstGeom>
          <a:noFill/>
        </p:spPr>
        <p:txBody>
          <a:bodyPr wrap="square" rtlCol="0">
            <a:spAutoFit/>
          </a:bodyPr>
          <a:lstStyle/>
          <a:p>
            <a:r>
              <a:rPr lang="en-US" dirty="0" smtClean="0"/>
              <a:t>“It </a:t>
            </a:r>
            <a:r>
              <a:rPr lang="en-US" dirty="0"/>
              <a:t>is false to say that the screen is incapable of putting us </a:t>
            </a:r>
            <a:r>
              <a:rPr lang="en-US" dirty="0" smtClean="0"/>
              <a:t>‘in </a:t>
            </a:r>
            <a:r>
              <a:rPr lang="en-US" dirty="0"/>
              <a:t>the presence </a:t>
            </a:r>
            <a:r>
              <a:rPr lang="en-US" dirty="0" smtClean="0"/>
              <a:t>of’ </a:t>
            </a:r>
            <a:r>
              <a:rPr lang="en-US" dirty="0"/>
              <a:t>the actor. It does so in the same way as a </a:t>
            </a:r>
            <a:r>
              <a:rPr lang="en-US" dirty="0" smtClean="0"/>
              <a:t>mirror—one </a:t>
            </a:r>
            <a:r>
              <a:rPr lang="en-US" dirty="0"/>
              <a:t>must agree that the mirror relays the presence of the person reflected in </a:t>
            </a:r>
            <a:r>
              <a:rPr lang="en-US" dirty="0" smtClean="0"/>
              <a:t>it—but </a:t>
            </a:r>
            <a:r>
              <a:rPr lang="en-US" dirty="0"/>
              <a:t>it is a mirror with a delayed </a:t>
            </a:r>
            <a:r>
              <a:rPr lang="en-US" dirty="0" smtClean="0"/>
              <a:t>reflection</a:t>
            </a:r>
            <a:r>
              <a:rPr lang="en-US" dirty="0"/>
              <a:t>, the tin foil of which retains the </a:t>
            </a:r>
            <a:r>
              <a:rPr lang="en-US" dirty="0" smtClean="0"/>
              <a:t>image” (</a:t>
            </a:r>
            <a:r>
              <a:rPr lang="en-US" dirty="0"/>
              <a:t>Bazin </a:t>
            </a:r>
            <a:r>
              <a:rPr lang="en-US" dirty="0" smtClean="0"/>
              <a:t>1967, 97).</a:t>
            </a:r>
            <a:endParaRPr lang="en-US" dirty="0"/>
          </a:p>
          <a:p>
            <a:endParaRPr lang="en-US" dirty="0"/>
          </a:p>
        </p:txBody>
      </p:sp>
    </p:spTree>
    <p:extLst>
      <p:ext uri="{BB962C8B-B14F-4D97-AF65-F5344CB8AC3E}">
        <p14:creationId xmlns:p14="http://schemas.microsoft.com/office/powerpoint/2010/main" val="3136377570"/>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ANALOGIES</a:t>
            </a:r>
            <a:endParaRPr lang="en-US" dirty="0"/>
          </a:p>
        </p:txBody>
      </p:sp>
      <p:pic>
        <p:nvPicPr>
          <p:cNvPr id="4" name="Picture 3" descr="download.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361" y="1682771"/>
            <a:ext cx="6353279" cy="4739748"/>
          </a:xfrm>
          <a:prstGeom prst="rect">
            <a:avLst/>
          </a:prstGeom>
        </p:spPr>
      </p:pic>
    </p:spTree>
    <p:extLst>
      <p:ext uri="{BB962C8B-B14F-4D97-AF65-F5344CB8AC3E}">
        <p14:creationId xmlns:p14="http://schemas.microsoft.com/office/powerpoint/2010/main" val="77128811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ANALOGIES</a:t>
            </a:r>
          </a:p>
        </p:txBody>
      </p:sp>
      <p:pic>
        <p:nvPicPr>
          <p:cNvPr id="4" name="Picture 3" descr="Southern_Arkansas_University_Biology_student_with_microsc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426" y="1665130"/>
            <a:ext cx="7293149" cy="4862099"/>
          </a:xfrm>
          <a:prstGeom prst="rect">
            <a:avLst/>
          </a:prstGeom>
        </p:spPr>
      </p:pic>
    </p:spTree>
    <p:extLst>
      <p:ext uri="{BB962C8B-B14F-4D97-AF65-F5344CB8AC3E}">
        <p14:creationId xmlns:p14="http://schemas.microsoft.com/office/powerpoint/2010/main" val="19121197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ANALOGIES</a:t>
            </a:r>
            <a:endParaRPr lang="en-US" dirty="0"/>
          </a:p>
        </p:txBody>
      </p:sp>
      <p:pic>
        <p:nvPicPr>
          <p:cNvPr id="4" name="Picture 3" descr="28054113_10213980353155497_1728875020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524000"/>
            <a:ext cx="8686800" cy="4886325"/>
          </a:xfrm>
          <a:prstGeom prst="rect">
            <a:avLst/>
          </a:prstGeom>
        </p:spPr>
      </p:pic>
    </p:spTree>
    <p:extLst>
      <p:ext uri="{BB962C8B-B14F-4D97-AF65-F5344CB8AC3E}">
        <p14:creationId xmlns:p14="http://schemas.microsoft.com/office/powerpoint/2010/main" val="56373364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THESIS</a:t>
            </a:r>
            <a:endParaRPr lang="en-US" dirty="0"/>
          </a:p>
        </p:txBody>
      </p:sp>
      <p:pic>
        <p:nvPicPr>
          <p:cNvPr id="4" name="Picture 3" descr="Crowd_of_citizens,_soldiers,_and_etc._with_Lincoln_at_Gettysburg._-_NARA_-_529085_-cr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017" y="1815275"/>
            <a:ext cx="7843651" cy="4412054"/>
          </a:xfrm>
          <a:prstGeom prst="rect">
            <a:avLst/>
          </a:prstGeom>
          <a:noFill/>
          <a:ln>
            <a:noFill/>
          </a:ln>
        </p:spPr>
      </p:pic>
      <p:sp>
        <p:nvSpPr>
          <p:cNvPr id="5" name="TextBox 4"/>
          <p:cNvSpPr txBox="1"/>
          <p:nvPr/>
        </p:nvSpPr>
        <p:spPr>
          <a:xfrm>
            <a:off x="524017" y="6227329"/>
            <a:ext cx="7843651" cy="369332"/>
          </a:xfrm>
          <a:prstGeom prst="rect">
            <a:avLst/>
          </a:prstGeom>
          <a:noFill/>
        </p:spPr>
        <p:txBody>
          <a:bodyPr wrap="square" rtlCol="0">
            <a:spAutoFit/>
          </a:bodyPr>
          <a:lstStyle/>
          <a:p>
            <a:pPr algn="ctr"/>
            <a:r>
              <a:rPr lang="en-US" dirty="0"/>
              <a:t>The Gettysburg </a:t>
            </a:r>
            <a:r>
              <a:rPr lang="en-US" dirty="0" smtClean="0"/>
              <a:t>Address of 1863 (</a:t>
            </a:r>
            <a:r>
              <a:rPr lang="en-US" dirty="0"/>
              <a:t>photograph </a:t>
            </a:r>
            <a:r>
              <a:rPr lang="en-US" dirty="0" smtClean="0"/>
              <a:t>by </a:t>
            </a:r>
            <a:r>
              <a:rPr lang="en-US" dirty="0"/>
              <a:t>David </a:t>
            </a:r>
            <a:r>
              <a:rPr lang="en-US" dirty="0" smtClean="0"/>
              <a:t>Bachrach) </a:t>
            </a:r>
            <a:endParaRPr lang="en-US" dirty="0"/>
          </a:p>
        </p:txBody>
      </p:sp>
    </p:spTree>
    <p:extLst>
      <p:ext uri="{BB962C8B-B14F-4D97-AF65-F5344CB8AC3E}">
        <p14:creationId xmlns:p14="http://schemas.microsoft.com/office/powerpoint/2010/main" val="272393357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THESIS </a:t>
            </a:r>
            <a:endParaRPr lang="en-US" dirty="0"/>
          </a:p>
        </p:txBody>
      </p:sp>
      <p:sp>
        <p:nvSpPr>
          <p:cNvPr id="3" name="Content Placeholder 2"/>
          <p:cNvSpPr>
            <a:spLocks noGrp="1"/>
          </p:cNvSpPr>
          <p:nvPr>
            <p:ph idx="1"/>
          </p:nvPr>
        </p:nvSpPr>
        <p:spPr/>
        <p:txBody>
          <a:bodyPr/>
          <a:lstStyle/>
          <a:p>
            <a:r>
              <a:rPr lang="en-US" dirty="0" smtClean="0"/>
              <a:t>The photograph does not </a:t>
            </a:r>
            <a:r>
              <a:rPr lang="en-US" b="1" dirty="0" smtClean="0"/>
              <a:t>simply</a:t>
            </a:r>
            <a:r>
              <a:rPr lang="en-US" dirty="0" smtClean="0"/>
              <a:t> give us the </a:t>
            </a:r>
            <a:r>
              <a:rPr lang="en-US" b="1" dirty="0" smtClean="0"/>
              <a:t>impression </a:t>
            </a:r>
            <a:r>
              <a:rPr lang="en-US" dirty="0" smtClean="0"/>
              <a:t>of seeing Lincoln.</a:t>
            </a:r>
          </a:p>
          <a:p>
            <a:r>
              <a:rPr lang="en-US" dirty="0" smtClean="0"/>
              <a:t>The photograph is not </a:t>
            </a:r>
            <a:r>
              <a:rPr lang="en-US" b="1" dirty="0" smtClean="0"/>
              <a:t>simply</a:t>
            </a:r>
            <a:r>
              <a:rPr lang="en-US" dirty="0" smtClean="0"/>
              <a:t> a </a:t>
            </a:r>
            <a:r>
              <a:rPr lang="en-US" b="1" dirty="0" smtClean="0"/>
              <a:t>supplement </a:t>
            </a:r>
            <a:r>
              <a:rPr lang="en-US" dirty="0" smtClean="0"/>
              <a:t>to vision, which provides us with information that we couldn’t acquire by sight.</a:t>
            </a:r>
          </a:p>
          <a:p>
            <a:r>
              <a:rPr lang="en-US" dirty="0" smtClean="0"/>
              <a:t>The photograph is neither just a </a:t>
            </a:r>
            <a:r>
              <a:rPr lang="en-US" b="1" dirty="0" smtClean="0"/>
              <a:t>duplicate</a:t>
            </a:r>
            <a:r>
              <a:rPr lang="en-US" dirty="0"/>
              <a:t> </a:t>
            </a:r>
            <a:r>
              <a:rPr lang="en-US" dirty="0" smtClean="0"/>
              <a:t>or </a:t>
            </a:r>
            <a:r>
              <a:rPr lang="en-US" b="1" dirty="0" smtClean="0"/>
              <a:t>double</a:t>
            </a:r>
            <a:r>
              <a:rPr lang="en-US" dirty="0" smtClean="0"/>
              <a:t> or </a:t>
            </a:r>
            <a:r>
              <a:rPr lang="en-US" b="1" dirty="0" smtClean="0"/>
              <a:t>reproduction</a:t>
            </a:r>
            <a:r>
              <a:rPr lang="en-US" dirty="0"/>
              <a:t> </a:t>
            </a:r>
            <a:r>
              <a:rPr lang="en-US" dirty="0" smtClean="0"/>
              <a:t>of Lincoln, nor is it simply a </a:t>
            </a:r>
            <a:r>
              <a:rPr lang="en-US" b="1" dirty="0" smtClean="0"/>
              <a:t>substitute </a:t>
            </a:r>
            <a:r>
              <a:rPr lang="en-US" dirty="0" smtClean="0"/>
              <a:t>or </a:t>
            </a:r>
            <a:r>
              <a:rPr lang="en-US" b="1" dirty="0" smtClean="0"/>
              <a:t>surrogate </a:t>
            </a:r>
            <a:r>
              <a:rPr lang="en-US" dirty="0" smtClean="0"/>
              <a:t>for him.</a:t>
            </a:r>
          </a:p>
          <a:p>
            <a:r>
              <a:rPr lang="en-US" dirty="0" smtClean="0"/>
              <a:t>The photograph is </a:t>
            </a:r>
            <a:r>
              <a:rPr lang="en-US" b="1" dirty="0" smtClean="0"/>
              <a:t>transparent</a:t>
            </a:r>
            <a:r>
              <a:rPr lang="en-US" dirty="0" smtClean="0"/>
              <a:t>—we see </a:t>
            </a:r>
            <a:r>
              <a:rPr lang="en-US" b="1" dirty="0" smtClean="0"/>
              <a:t>through </a:t>
            </a:r>
            <a:r>
              <a:rPr lang="en-US" dirty="0" smtClean="0"/>
              <a:t>it. We </a:t>
            </a:r>
            <a:r>
              <a:rPr lang="en-US" b="1" dirty="0" smtClean="0"/>
              <a:t>literally see </a:t>
            </a:r>
            <a:r>
              <a:rPr lang="en-US" dirty="0" smtClean="0"/>
              <a:t>Lincoln.</a:t>
            </a:r>
            <a:endParaRPr lang="en-US" dirty="0"/>
          </a:p>
        </p:txBody>
      </p:sp>
    </p:spTree>
    <p:extLst>
      <p:ext uri="{BB962C8B-B14F-4D97-AF65-F5344CB8AC3E}">
        <p14:creationId xmlns:p14="http://schemas.microsoft.com/office/powerpoint/2010/main" val="1877511824"/>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a:t>
            </a:r>
            <a:endParaRPr lang="en-US" dirty="0"/>
          </a:p>
        </p:txBody>
      </p:sp>
      <p:sp>
        <p:nvSpPr>
          <p:cNvPr id="3" name="Content Placeholder 2"/>
          <p:cNvSpPr>
            <a:spLocks noGrp="1"/>
          </p:cNvSpPr>
          <p:nvPr>
            <p:ph idx="1"/>
          </p:nvPr>
        </p:nvSpPr>
        <p:spPr/>
        <p:txBody>
          <a:bodyPr/>
          <a:lstStyle/>
          <a:p>
            <a:pPr marL="457200" indent="-457200">
              <a:buFont typeface="+mj-lt"/>
              <a:buAutoNum type="arabicPeriod" startAt="10"/>
            </a:pPr>
            <a:r>
              <a:rPr lang="en-US" dirty="0" smtClean="0"/>
              <a:t>Do you agree? Do we </a:t>
            </a:r>
            <a:r>
              <a:rPr lang="en-US" b="1" dirty="0" smtClean="0"/>
              <a:t>literally see </a:t>
            </a:r>
            <a:r>
              <a:rPr lang="en-US" dirty="0" smtClean="0"/>
              <a:t>past objects, places, and events in photographs? </a:t>
            </a:r>
          </a:p>
          <a:p>
            <a:pPr marL="731520" lvl="1" indent="-457200">
              <a:buFont typeface="+mj-lt"/>
              <a:buAutoNum type="alphaUcPeriod"/>
            </a:pPr>
            <a:r>
              <a:rPr lang="en-US" dirty="0" smtClean="0"/>
              <a:t>Yes</a:t>
            </a:r>
          </a:p>
          <a:p>
            <a:pPr marL="731520" lvl="1" indent="-457200">
              <a:buFont typeface="+mj-lt"/>
              <a:buAutoNum type="alphaUcPeriod"/>
            </a:pPr>
            <a:r>
              <a:rPr lang="en-US" dirty="0" smtClean="0"/>
              <a:t>No</a:t>
            </a:r>
            <a:endParaRPr lang="en-US" dirty="0"/>
          </a:p>
        </p:txBody>
      </p:sp>
    </p:spTree>
    <p:extLst>
      <p:ext uri="{BB962C8B-B14F-4D97-AF65-F5344CB8AC3E}">
        <p14:creationId xmlns:p14="http://schemas.microsoft.com/office/powerpoint/2010/main" val="49968631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SLIPPERY SLOPE CONSIDERATIONS </a:t>
            </a:r>
            <a:endParaRPr lang="en-US" dirty="0"/>
          </a:p>
        </p:txBody>
      </p:sp>
      <p:pic>
        <p:nvPicPr>
          <p:cNvPr id="4" name="Picture 3" descr="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839" y="1524000"/>
            <a:ext cx="7498323" cy="4998882"/>
          </a:xfrm>
          <a:prstGeom prst="rect">
            <a:avLst/>
          </a:prstGeom>
        </p:spPr>
      </p:pic>
    </p:spTree>
    <p:extLst>
      <p:ext uri="{BB962C8B-B14F-4D97-AF65-F5344CB8AC3E}">
        <p14:creationId xmlns:p14="http://schemas.microsoft.com/office/powerpoint/2010/main" val="263058156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SLIPPERY SLOPE CONSIDERATIONS </a:t>
            </a:r>
          </a:p>
        </p:txBody>
      </p:sp>
      <p:pic>
        <p:nvPicPr>
          <p:cNvPr id="4" name="Picture 3" descr="sports-fans-and-the-second-screen_articles_lg.width-12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313" y="1735694"/>
            <a:ext cx="8557374" cy="4810632"/>
          </a:xfrm>
          <a:prstGeom prst="rect">
            <a:avLst/>
          </a:prstGeom>
        </p:spPr>
      </p:pic>
    </p:spTree>
    <p:extLst>
      <p:ext uri="{BB962C8B-B14F-4D97-AF65-F5344CB8AC3E}">
        <p14:creationId xmlns:p14="http://schemas.microsoft.com/office/powerpoint/2010/main" val="274168404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SLIPPERY SLOPE CONSIDERATIONS </a:t>
            </a:r>
          </a:p>
        </p:txBody>
      </p:sp>
      <p:sp>
        <p:nvSpPr>
          <p:cNvPr id="3" name="Content Placeholder 2"/>
          <p:cNvSpPr>
            <a:spLocks noGrp="1"/>
          </p:cNvSpPr>
          <p:nvPr>
            <p:ph idx="1"/>
          </p:nvPr>
        </p:nvSpPr>
        <p:spPr/>
        <p:txBody>
          <a:bodyPr/>
          <a:lstStyle/>
          <a:p>
            <a:r>
              <a:rPr lang="en-US" dirty="0" smtClean="0"/>
              <a:t>If we admit these examples as cases of </a:t>
            </a:r>
            <a:r>
              <a:rPr lang="en-US" b="1" dirty="0" smtClean="0"/>
              <a:t>genuine seeing</a:t>
            </a:r>
            <a:r>
              <a:rPr lang="en-US" dirty="0" smtClean="0"/>
              <a:t>, then how can we </a:t>
            </a:r>
            <a:r>
              <a:rPr lang="en-US" b="1" dirty="0" smtClean="0"/>
              <a:t>non-arbitrarily </a:t>
            </a:r>
            <a:r>
              <a:rPr lang="en-US" dirty="0" smtClean="0"/>
              <a:t>exclude seeing through photographs? </a:t>
            </a:r>
          </a:p>
          <a:p>
            <a:r>
              <a:rPr lang="en-US" dirty="0" smtClean="0"/>
              <a:t>It might be argued that photographs are different from live broadcasts in that the former involve seeing </a:t>
            </a:r>
            <a:r>
              <a:rPr lang="en-US" b="1" dirty="0" smtClean="0"/>
              <a:t>past </a:t>
            </a:r>
            <a:r>
              <a:rPr lang="en-US" dirty="0" smtClean="0"/>
              <a:t>objects, places, and events, whereas the latter do not. </a:t>
            </a:r>
          </a:p>
          <a:p>
            <a:r>
              <a:rPr lang="en-US" dirty="0" smtClean="0"/>
              <a:t>That may not always be true.</a:t>
            </a:r>
          </a:p>
          <a:p>
            <a:r>
              <a:rPr lang="en-US" dirty="0" smtClean="0"/>
              <a:t>Even if it is, why is that a </a:t>
            </a:r>
            <a:r>
              <a:rPr lang="en-US" b="1" dirty="0" smtClean="0"/>
              <a:t>relevant </a:t>
            </a:r>
            <a:r>
              <a:rPr lang="en-US" dirty="0" smtClean="0"/>
              <a:t>difference? </a:t>
            </a:r>
          </a:p>
        </p:txBody>
      </p:sp>
    </p:spTree>
    <p:extLst>
      <p:ext uri="{BB962C8B-B14F-4D97-AF65-F5344CB8AC3E}">
        <p14:creationId xmlns:p14="http://schemas.microsoft.com/office/powerpoint/2010/main" val="1793131151"/>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a:xfrm>
            <a:off x="457200" y="1600200"/>
            <a:ext cx="3288665" cy="4876800"/>
          </a:xfrm>
        </p:spPr>
        <p:txBody>
          <a:bodyPr>
            <a:normAutofit fontScale="85000" lnSpcReduction="20000"/>
          </a:bodyPr>
          <a:lstStyle/>
          <a:p>
            <a:pPr marL="0" indent="0">
              <a:buNone/>
            </a:pPr>
            <a:r>
              <a:rPr lang="en-US" sz="2600" dirty="0">
                <a:solidFill>
                  <a:srgbClr val="0000FF"/>
                </a:solidFill>
              </a:rPr>
              <a:t>Now I can only see you on the fridge in lifeless </a:t>
            </a:r>
            <a:r>
              <a:rPr lang="en-US" sz="2600" dirty="0" smtClean="0">
                <a:solidFill>
                  <a:srgbClr val="0000FF"/>
                </a:solidFill>
              </a:rPr>
              <a:t>pictures</a:t>
            </a:r>
            <a:endParaRPr lang="en-US" sz="2600" dirty="0" smtClean="0"/>
          </a:p>
          <a:p>
            <a:pPr marL="0" indent="0">
              <a:buNone/>
            </a:pPr>
            <a:endParaRPr lang="en-US" dirty="0"/>
          </a:p>
          <a:p>
            <a:pPr marL="0" indent="0">
              <a:buNone/>
            </a:pPr>
            <a:endParaRPr lang="en-US" dirty="0"/>
          </a:p>
          <a:p>
            <a:pPr marL="0" indent="0">
              <a:buNone/>
            </a:pPr>
            <a:r>
              <a:rPr lang="en-US" dirty="0" smtClean="0">
                <a:solidFill>
                  <a:schemeClr val="bg1"/>
                </a:solidFill>
              </a:rPr>
              <a:t>and in every dream I have at night </a:t>
            </a:r>
          </a:p>
          <a:p>
            <a:pPr marL="0" indent="0">
              <a:buNone/>
            </a:pPr>
            <a:r>
              <a:rPr lang="en-US" dirty="0" smtClean="0">
                <a:solidFill>
                  <a:schemeClr val="bg1"/>
                </a:solidFill>
              </a:rPr>
              <a:t>and in every room I walk into like </a:t>
            </a:r>
          </a:p>
          <a:p>
            <a:pPr marL="0" indent="0">
              <a:buNone/>
            </a:pPr>
            <a:r>
              <a:rPr lang="en-US" dirty="0" smtClean="0">
                <a:solidFill>
                  <a:schemeClr val="bg1"/>
                </a:solidFill>
              </a:rPr>
              <a:t>here where I sit the next October, still seeing your eyes, </a:t>
            </a:r>
          </a:p>
          <a:p>
            <a:pPr marL="0" indent="0">
              <a:buNone/>
            </a:pPr>
            <a:r>
              <a:rPr lang="en-US" dirty="0" smtClean="0">
                <a:solidFill>
                  <a:schemeClr val="bg1"/>
                </a:solidFill>
              </a:rPr>
              <a:t>pleading and afraid </a:t>
            </a:r>
          </a:p>
          <a:p>
            <a:pPr marL="0" indent="0">
              <a:buNone/>
            </a:pPr>
            <a:r>
              <a:rPr lang="en-US" dirty="0" smtClean="0">
                <a:solidFill>
                  <a:schemeClr val="bg1"/>
                </a:solidFill>
              </a:rPr>
              <a:t>full of love </a:t>
            </a:r>
          </a:p>
          <a:p>
            <a:pPr marL="0" indent="0">
              <a:buNone/>
            </a:pPr>
            <a:r>
              <a:rPr lang="en-US" dirty="0" smtClean="0">
                <a:solidFill>
                  <a:schemeClr val="bg1"/>
                </a:solidFill>
              </a:rPr>
              <a:t>calling out from another place </a:t>
            </a:r>
          </a:p>
          <a:p>
            <a:pPr marL="0" indent="0">
              <a:buNone/>
            </a:pPr>
            <a:r>
              <a:rPr lang="en-US" dirty="0" smtClean="0">
                <a:solidFill>
                  <a:schemeClr val="bg1"/>
                </a:solidFill>
              </a:rPr>
              <a:t>because you’re not here.</a:t>
            </a:r>
            <a:endParaRPr lang="en-US" dirty="0">
              <a:solidFill>
                <a:schemeClr val="bg1"/>
              </a:solidFill>
            </a:endParaRPr>
          </a:p>
        </p:txBody>
      </p:sp>
      <p:pic>
        <p:nvPicPr>
          <p:cNvPr id="4" name="Picture 3" descr="a0249360790_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881" y="1510210"/>
            <a:ext cx="4781697" cy="4781697"/>
          </a:xfrm>
          <a:prstGeom prst="rect">
            <a:avLst/>
          </a:prstGeom>
        </p:spPr>
      </p:pic>
      <p:sp>
        <p:nvSpPr>
          <p:cNvPr id="5" name="TextBox 4"/>
          <p:cNvSpPr txBox="1"/>
          <p:nvPr/>
        </p:nvSpPr>
        <p:spPr>
          <a:xfrm>
            <a:off x="4283176" y="6107668"/>
            <a:ext cx="4381399" cy="369332"/>
          </a:xfrm>
          <a:prstGeom prst="rect">
            <a:avLst/>
          </a:prstGeom>
          <a:noFill/>
        </p:spPr>
        <p:txBody>
          <a:bodyPr wrap="square" rtlCol="0">
            <a:spAutoFit/>
          </a:bodyPr>
          <a:lstStyle/>
          <a:p>
            <a:pPr algn="ctr"/>
            <a:r>
              <a:rPr lang="en-US" i="1" dirty="0"/>
              <a:t>A Crow Looked at </a:t>
            </a:r>
            <a:r>
              <a:rPr lang="en-US" i="1" dirty="0" smtClean="0"/>
              <a:t>Me </a:t>
            </a:r>
            <a:r>
              <a:rPr lang="en-US" dirty="0" smtClean="0"/>
              <a:t>– Mount Eerie </a:t>
            </a:r>
          </a:p>
        </p:txBody>
      </p:sp>
    </p:spTree>
    <p:extLst>
      <p:ext uri="{BB962C8B-B14F-4D97-AF65-F5344CB8AC3E}">
        <p14:creationId xmlns:p14="http://schemas.microsoft.com/office/powerpoint/2010/main" val="428996322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a:t>
            </a:r>
            <a:endParaRPr lang="en-US" dirty="0"/>
          </a:p>
        </p:txBody>
      </p:sp>
      <p:sp>
        <p:nvSpPr>
          <p:cNvPr id="3" name="Content Placeholder 2"/>
          <p:cNvSpPr>
            <a:spLocks noGrp="1"/>
          </p:cNvSpPr>
          <p:nvPr>
            <p:ph idx="1"/>
          </p:nvPr>
        </p:nvSpPr>
        <p:spPr/>
        <p:txBody>
          <a:bodyPr/>
          <a:lstStyle/>
          <a:p>
            <a:r>
              <a:rPr lang="en-US" dirty="0" smtClean="0"/>
              <a:t>It is extremely intuitive to regard photographs as especially </a:t>
            </a:r>
            <a:r>
              <a:rPr lang="en-US" b="1" dirty="0" smtClean="0"/>
              <a:t>realistic</a:t>
            </a:r>
            <a:r>
              <a:rPr lang="en-US" dirty="0" smtClean="0"/>
              <a:t>.</a:t>
            </a:r>
            <a:r>
              <a:rPr lang="en-US" b="1" dirty="0" smtClean="0"/>
              <a:t> </a:t>
            </a:r>
          </a:p>
          <a:p>
            <a:r>
              <a:rPr lang="en-US" dirty="0" smtClean="0"/>
              <a:t>“Photography and the cinema . . . are discoveries that satisfy, once and for all and in its very essence, our obsession with realism” (Bazin 1960, 7).</a:t>
            </a:r>
          </a:p>
          <a:p>
            <a:endParaRPr lang="en-US" dirty="0"/>
          </a:p>
        </p:txBody>
      </p:sp>
    </p:spTree>
    <p:extLst>
      <p:ext uri="{BB962C8B-B14F-4D97-AF65-F5344CB8AC3E}">
        <p14:creationId xmlns:p14="http://schemas.microsoft.com/office/powerpoint/2010/main" val="122000181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pic>
        <p:nvPicPr>
          <p:cNvPr id="4" name="Picture 3" descr="22429453_10212997732070584_210353974_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170" y="1382881"/>
            <a:ext cx="6241660" cy="4904763"/>
          </a:xfrm>
          <a:prstGeom prst="rect">
            <a:avLst/>
          </a:prstGeom>
        </p:spPr>
      </p:pic>
    </p:spTree>
    <p:extLst>
      <p:ext uri="{BB962C8B-B14F-4D97-AF65-F5344CB8AC3E}">
        <p14:creationId xmlns:p14="http://schemas.microsoft.com/office/powerpoint/2010/main" val="82829823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pic>
        <p:nvPicPr>
          <p:cNvPr id="4" name="Picture 3" descr="Goya_-_Tanto_y_mas_(Even_Wors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702" y="1524000"/>
            <a:ext cx="7592597" cy="4846608"/>
          </a:xfrm>
          <a:prstGeom prst="rect">
            <a:avLst/>
          </a:prstGeom>
        </p:spPr>
      </p:pic>
    </p:spTree>
    <p:extLst>
      <p:ext uri="{BB962C8B-B14F-4D97-AF65-F5344CB8AC3E}">
        <p14:creationId xmlns:p14="http://schemas.microsoft.com/office/powerpoint/2010/main" val="421119715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pic>
        <p:nvPicPr>
          <p:cNvPr id="5" name="Picture 4" descr="064592F1V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6075" y="1524000"/>
            <a:ext cx="5331851" cy="4280059"/>
          </a:xfrm>
          <a:prstGeom prst="rect">
            <a:avLst/>
          </a:prstGeom>
        </p:spPr>
      </p:pic>
      <p:sp>
        <p:nvSpPr>
          <p:cNvPr id="6" name="TextBox 5"/>
          <p:cNvSpPr txBox="1"/>
          <p:nvPr/>
        </p:nvSpPr>
        <p:spPr>
          <a:xfrm>
            <a:off x="1906075" y="5804059"/>
            <a:ext cx="5331852" cy="830997"/>
          </a:xfrm>
          <a:prstGeom prst="rect">
            <a:avLst/>
          </a:prstGeom>
          <a:noFill/>
        </p:spPr>
        <p:txBody>
          <a:bodyPr wrap="square" rtlCol="0">
            <a:spAutoFit/>
          </a:bodyPr>
          <a:lstStyle/>
          <a:p>
            <a:r>
              <a:rPr lang="en-US" sz="1600" dirty="0" smtClean="0"/>
              <a:t>“It is hard to resist describing the difference by saying that the photographs have a kind of immediacy or realism which the etchings lack” (Walton 1984, 247).</a:t>
            </a:r>
            <a:endParaRPr lang="en-US" sz="1600" dirty="0"/>
          </a:p>
        </p:txBody>
      </p:sp>
    </p:spTree>
    <p:extLst>
      <p:ext uri="{BB962C8B-B14F-4D97-AF65-F5344CB8AC3E}">
        <p14:creationId xmlns:p14="http://schemas.microsoft.com/office/powerpoint/2010/main" val="2351299790"/>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MILLION DOLLAR QUESTION</a:t>
            </a:r>
            <a:endParaRPr lang="en-US" dirty="0"/>
          </a:p>
        </p:txBody>
      </p:sp>
      <p:sp>
        <p:nvSpPr>
          <p:cNvPr id="3" name="Content Placeholder 2"/>
          <p:cNvSpPr>
            <a:spLocks noGrp="1"/>
          </p:cNvSpPr>
          <p:nvPr>
            <p:ph idx="1"/>
          </p:nvPr>
        </p:nvSpPr>
        <p:spPr/>
        <p:txBody>
          <a:bodyPr/>
          <a:lstStyle/>
          <a:p>
            <a:r>
              <a:rPr lang="en-US" dirty="0" smtClean="0"/>
              <a:t>What is it about photographs that makes them distinctively realistic? </a:t>
            </a:r>
            <a:endParaRPr lang="en-US" dirty="0"/>
          </a:p>
        </p:txBody>
      </p:sp>
    </p:spTree>
    <p:extLst>
      <p:ext uri="{BB962C8B-B14F-4D97-AF65-F5344CB8AC3E}">
        <p14:creationId xmlns:p14="http://schemas.microsoft.com/office/powerpoint/2010/main" val="406369247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MILLION DOLLAR QUESTION</a:t>
            </a:r>
          </a:p>
        </p:txBody>
      </p:sp>
      <p:pic>
        <p:nvPicPr>
          <p:cNvPr id="4" name="Picture 3" descr="Peter_Paul_Rubens_Massacre_of_the_Innocen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979" y="1658661"/>
            <a:ext cx="6384042" cy="4984986"/>
          </a:xfrm>
          <a:prstGeom prst="rect">
            <a:avLst/>
          </a:prstGeom>
        </p:spPr>
      </p:pic>
    </p:spTree>
    <p:extLst>
      <p:ext uri="{BB962C8B-B14F-4D97-AF65-F5344CB8AC3E}">
        <p14:creationId xmlns:p14="http://schemas.microsoft.com/office/powerpoint/2010/main" val="209444454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26858</TotalTime>
  <Words>1642</Words>
  <Application>Microsoft Macintosh PowerPoint</Application>
  <PresentationFormat>On-screen Show (4:3)</PresentationFormat>
  <Paragraphs>137</Paragraphs>
  <Slides>29</Slides>
  <Notes>17</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Clarity</vt:lpstr>
      <vt:lpstr>transparent pictures</vt:lpstr>
      <vt:lpstr>BACKGROUND</vt:lpstr>
      <vt:lpstr>BACKGROUND</vt:lpstr>
      <vt:lpstr>BACKGROUND </vt:lpstr>
      <vt:lpstr>BACKGROUND</vt:lpstr>
      <vt:lpstr>BACKGROUND</vt:lpstr>
      <vt:lpstr>BACKGROUND</vt:lpstr>
      <vt:lpstr>THE MILLION DOLLAR QUESTION</vt:lpstr>
      <vt:lpstr>THE MILLION DOLLAR QUESTION</vt:lpstr>
      <vt:lpstr>THE MILLION DOLLAR QUESTION</vt:lpstr>
      <vt:lpstr>POLL </vt:lpstr>
      <vt:lpstr>THE MILLION DOLLAR QUESTION</vt:lpstr>
      <vt:lpstr>THE MILLION DOLLAR QUESTION</vt:lpstr>
      <vt:lpstr>POLL </vt:lpstr>
      <vt:lpstr>THE MILLION DOLLAR QUESTION</vt:lpstr>
      <vt:lpstr>THE MILLION DOLLAR QUESTION</vt:lpstr>
      <vt:lpstr>THE MILLION DOLLAR QUESTION</vt:lpstr>
      <vt:lpstr>WALTON’S ANSWER</vt:lpstr>
      <vt:lpstr>The thesis</vt:lpstr>
      <vt:lpstr>ANALOGIES</vt:lpstr>
      <vt:lpstr>ANALOGIES</vt:lpstr>
      <vt:lpstr>ANALOGIES</vt:lpstr>
      <vt:lpstr>ANALOGIES</vt:lpstr>
      <vt:lpstr>THE THESIS</vt:lpstr>
      <vt:lpstr>THE THESIS </vt:lpstr>
      <vt:lpstr>POLL</vt:lpstr>
      <vt:lpstr>SLIPPERY SLOPE CONSIDERATIONS </vt:lpstr>
      <vt:lpstr>SLIPPERY SLOPE CONSIDERATIONS </vt:lpstr>
      <vt:lpstr>SLIPPERY SLOPE CONSIDERATIONS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Zach Bleson</dc:creator>
  <cp:lastModifiedBy>Zach Bleson</cp:lastModifiedBy>
  <cp:revision>1336</cp:revision>
  <cp:lastPrinted>2017-09-22T05:00:07Z</cp:lastPrinted>
  <dcterms:created xsi:type="dcterms:W3CDTF">2016-04-06T08:49:02Z</dcterms:created>
  <dcterms:modified xsi:type="dcterms:W3CDTF">2019-10-13T07:16:02Z</dcterms:modified>
</cp:coreProperties>
</file>