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5"/>
  </p:notesMasterIdLst>
  <p:sldIdLst>
    <p:sldId id="256" r:id="rId2"/>
    <p:sldId id="508" r:id="rId3"/>
    <p:sldId id="500" r:id="rId4"/>
    <p:sldId id="519" r:id="rId5"/>
    <p:sldId id="521" r:id="rId6"/>
    <p:sldId id="522" r:id="rId7"/>
    <p:sldId id="502" r:id="rId8"/>
    <p:sldId id="507" r:id="rId9"/>
    <p:sldId id="518" r:id="rId10"/>
    <p:sldId id="504" r:id="rId11"/>
    <p:sldId id="525" r:id="rId12"/>
    <p:sldId id="535" r:id="rId13"/>
    <p:sldId id="511" r:id="rId14"/>
    <p:sldId id="503" r:id="rId15"/>
    <p:sldId id="528" r:id="rId16"/>
    <p:sldId id="523" r:id="rId17"/>
    <p:sldId id="524" r:id="rId18"/>
    <p:sldId id="308" r:id="rId19"/>
    <p:sldId id="536" r:id="rId20"/>
    <p:sldId id="537" r:id="rId21"/>
    <p:sldId id="539" r:id="rId22"/>
    <p:sldId id="540" r:id="rId23"/>
    <p:sldId id="54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8260" autoAdjust="0"/>
  </p:normalViewPr>
  <p:slideViewPr>
    <p:cSldViewPr snapToGrid="0" snapToObjects="1">
      <p:cViewPr>
        <p:scale>
          <a:sx n="94" d="100"/>
          <a:sy n="94" d="100"/>
        </p:scale>
        <p:origin x="-80" y="4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10/13/19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0" dirty="0" smtClean="0"/>
              <a:t>Scopophilia</a:t>
            </a:r>
            <a:r>
              <a:rPr lang="en-US" i="0" baseline="0" dirty="0" smtClean="0"/>
              <a:t> example, </a:t>
            </a:r>
            <a:r>
              <a:rPr lang="en-US" i="1" dirty="0" smtClean="0"/>
              <a:t>The Tree of Life </a:t>
            </a:r>
            <a:r>
              <a:rPr lang="en-US" i="0" dirty="0" smtClean="0"/>
              <a:t>scene:</a:t>
            </a:r>
            <a:r>
              <a:rPr lang="en-US" i="0" baseline="0" dirty="0" smtClean="0"/>
              <a:t> </a:t>
            </a:r>
            <a:r>
              <a:rPr lang="en-US" i="0" dirty="0" smtClean="0"/>
              <a:t>https://</a:t>
            </a:r>
            <a:r>
              <a:rPr lang="en-US" i="0" dirty="0" err="1" smtClean="0"/>
              <a:t>www.youtube.com</a:t>
            </a:r>
            <a:r>
              <a:rPr lang="en-US" i="0" dirty="0" smtClean="0"/>
              <a:t>/</a:t>
            </a:r>
            <a:r>
              <a:rPr lang="en-US" i="0" dirty="0" err="1" smtClean="0"/>
              <a:t>watch?v</a:t>
            </a:r>
            <a:r>
              <a:rPr lang="en-US" i="0" dirty="0" smtClean="0"/>
              <a:t>=9vXJQFhTv8g</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0" dirty="0" smtClean="0"/>
              <a:t>Voyeurism</a:t>
            </a:r>
            <a:r>
              <a:rPr lang="en-US" i="0" baseline="0" dirty="0" smtClean="0"/>
              <a:t> example, </a:t>
            </a:r>
            <a:r>
              <a:rPr lang="en-US" i="1" dirty="0" smtClean="0"/>
              <a:t>The</a:t>
            </a:r>
            <a:r>
              <a:rPr lang="en-US" i="1" baseline="0" dirty="0" smtClean="0"/>
              <a:t> Piano Teacher </a:t>
            </a:r>
            <a:r>
              <a:rPr lang="en-US" i="0" baseline="0" dirty="0" smtClean="0"/>
              <a:t>– 49m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i="0" dirty="0" smtClean="0"/>
          </a:p>
          <a:p>
            <a:pPr marL="171450" indent="-171450">
              <a:buFont typeface="Arial"/>
              <a:buChar char="•"/>
            </a:pPr>
            <a:endParaRPr lang="en-US" i="0" dirty="0"/>
          </a:p>
        </p:txBody>
      </p:sp>
      <p:sp>
        <p:nvSpPr>
          <p:cNvPr id="4" name="Slide Number Placeholder 3"/>
          <p:cNvSpPr>
            <a:spLocks noGrp="1"/>
          </p:cNvSpPr>
          <p:nvPr>
            <p:ph type="sldNum" sz="quarter" idx="10"/>
          </p:nvPr>
        </p:nvSpPr>
        <p:spPr/>
        <p:txBody>
          <a:bodyPr/>
          <a:lstStyle/>
          <a:p>
            <a:fld id="{A750A182-F080-BA40-A1F2-AB9B5BAA0E59}" type="slidenum">
              <a:rPr lang="en-US" smtClean="0"/>
              <a:t>1</a:t>
            </a:fld>
            <a:endParaRPr lang="en-US"/>
          </a:p>
        </p:txBody>
      </p:sp>
    </p:spTree>
    <p:extLst>
      <p:ext uri="{BB962C8B-B14F-4D97-AF65-F5344CB8AC3E}">
        <p14:creationId xmlns:p14="http://schemas.microsoft.com/office/powerpoint/2010/main" val="1621379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12</a:t>
            </a:fld>
            <a:endParaRPr lang="en-US"/>
          </a:p>
        </p:txBody>
      </p:sp>
    </p:spTree>
    <p:extLst>
      <p:ext uri="{BB962C8B-B14F-4D97-AF65-F5344CB8AC3E}">
        <p14:creationId xmlns:p14="http://schemas.microsoft.com/office/powerpoint/2010/main" val="164383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Show </a:t>
            </a:r>
            <a:r>
              <a:rPr lang="en-US" i="1" dirty="0" smtClean="0"/>
              <a:t>Tree</a:t>
            </a:r>
            <a:r>
              <a:rPr lang="en-US" i="1" baseline="0" dirty="0" smtClean="0"/>
              <a:t> of Life </a:t>
            </a:r>
            <a:r>
              <a:rPr lang="en-US" i="0" baseline="0" dirty="0" smtClean="0"/>
              <a:t>clip</a:t>
            </a:r>
            <a:endParaRPr lang="en-US" dirty="0" smtClean="0"/>
          </a:p>
          <a:p>
            <a:pPr marL="171450" indent="-171450">
              <a:buFont typeface="Arial"/>
              <a:buChar char="•"/>
            </a:pPr>
            <a:r>
              <a:rPr lang="en-US" dirty="0" smtClean="0"/>
              <a:t>Show Haneke</a:t>
            </a:r>
            <a:r>
              <a:rPr lang="en-US" baseline="0" dirty="0" smtClean="0"/>
              <a:t> </a:t>
            </a:r>
            <a:r>
              <a:rPr lang="en-US" baseline="0" dirty="0" smtClean="0"/>
              <a:t>clip</a:t>
            </a:r>
            <a:endParaRPr lang="en-US" baseline="0"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19</a:t>
            </a:fld>
            <a:endParaRPr lang="en-US"/>
          </a:p>
        </p:txBody>
      </p:sp>
    </p:spTree>
    <p:extLst>
      <p:ext uri="{BB962C8B-B14F-4D97-AF65-F5344CB8AC3E}">
        <p14:creationId xmlns:p14="http://schemas.microsoft.com/office/powerpoint/2010/main" val="3446401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Non-consensual</a:t>
            </a:r>
            <a:r>
              <a:rPr lang="en-US" baseline="0" dirty="0" smtClean="0"/>
              <a:t> elements</a:t>
            </a:r>
          </a:p>
          <a:p>
            <a:pPr marL="171450" indent="-171450">
              <a:buFont typeface="Arial"/>
              <a:buChar char="•"/>
            </a:pPr>
            <a:r>
              <a:rPr lang="en-US" baseline="0" dirty="0" smtClean="0"/>
              <a:t>Active/passive distinction; one cannot avoid the gaze; being in control of the looking and the being looked at</a:t>
            </a:r>
          </a:p>
          <a:p>
            <a:pPr marL="171450" indent="-171450">
              <a:buFont typeface="Arial"/>
              <a:buChar char="•"/>
            </a:pPr>
            <a:r>
              <a:rPr lang="en-US" baseline="0" dirty="0" smtClean="0"/>
              <a:t>Possibility of response</a:t>
            </a:r>
          </a:p>
          <a:p>
            <a:pPr marL="171450" indent="-171450">
              <a:buFont typeface="Arial"/>
              <a:buChar char="•"/>
            </a:pPr>
            <a:r>
              <a:rPr lang="en-US" baseline="0" dirty="0" smtClean="0"/>
              <a:t>“[T]he absence of the object viewed, and its inability to return the gaze all contribute to the idea that film viewing constitutes unauthorized looking” (343).</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20</a:t>
            </a:fld>
            <a:endParaRPr lang="en-US"/>
          </a:p>
        </p:txBody>
      </p:sp>
    </p:spTree>
    <p:extLst>
      <p:ext uri="{BB962C8B-B14F-4D97-AF65-F5344CB8AC3E}">
        <p14:creationId xmlns:p14="http://schemas.microsoft.com/office/powerpoint/2010/main" val="1181753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Film portrays “a hermetically sealed world which unwinds magically, indifferent to the presence of the audience, producing for them a sense of separation and playing on their voyeuristic phantasy” (806).</a:t>
            </a:r>
          </a:p>
          <a:p>
            <a:pPr marL="171450" indent="-171450">
              <a:buFont typeface="Arial"/>
              <a:buChar char="•"/>
            </a:pPr>
            <a:r>
              <a:rPr lang="en-US" dirty="0" smtClean="0"/>
              <a:t>“Moreover, the extreme contrast between the darkness in the auditorium (which also isolates the spectators from one another) and the brilliance of the shifting patterns of light and shade on the screen helps to promote the illusion of voyeuristic separation” (806).</a:t>
            </a:r>
          </a:p>
          <a:p>
            <a:pPr marL="171450" indent="-171450">
              <a:buFont typeface="Arial"/>
              <a:buChar char="•"/>
            </a:pPr>
            <a:r>
              <a:rPr lang="en-US" dirty="0" smtClean="0"/>
              <a:t>“Although the film is really being shown, is there to be seen, conditions of screening and narrative conventions give the spectator an illusion of looking in on a private world” (806).</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This involves repression and a projection of the repressed desire on to the performer.</a:t>
            </a:r>
          </a:p>
          <a:p>
            <a:pPr marL="171450" indent="-171450">
              <a:buFont typeface="Arial"/>
              <a:buChar char="•"/>
            </a:pPr>
            <a:endParaRPr lang="en-US" dirty="0" smtClean="0"/>
          </a:p>
          <a:p>
            <a:pPr marL="171450"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21</a:t>
            </a:fld>
            <a:endParaRPr lang="en-US"/>
          </a:p>
        </p:txBody>
      </p:sp>
    </p:spTree>
    <p:extLst>
      <p:ext uri="{BB962C8B-B14F-4D97-AF65-F5344CB8AC3E}">
        <p14:creationId xmlns:p14="http://schemas.microsoft.com/office/powerpoint/2010/main" val="1662782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“Lacan has described how the</a:t>
            </a:r>
            <a:r>
              <a:rPr lang="en-US" baseline="0" dirty="0" smtClean="0"/>
              <a:t> moment when a child </a:t>
            </a:r>
            <a:r>
              <a:rPr lang="en-US" baseline="0" dirty="0" err="1" smtClean="0"/>
              <a:t>recognises</a:t>
            </a:r>
            <a:r>
              <a:rPr lang="en-US" baseline="0" dirty="0" smtClean="0"/>
              <a:t> its own image in the mirror is crucial for the constitution of the ego. Several aspects of this analysis are relevant here” (807).</a:t>
            </a:r>
          </a:p>
          <a:p>
            <a:pPr marL="171450" indent="-171450">
              <a:buFont typeface="Arial"/>
              <a:buChar char="•"/>
            </a:pPr>
            <a:r>
              <a:rPr lang="en-US" baseline="0" dirty="0" smtClean="0"/>
              <a:t>“The mirror phase occurs at a time when the child’s physical ambitions outstrip his motor capacity, with the result that his recognition of himself is joyous in that he imagines his mirror image to be more complete, more perfect than he experiences his own body” (807).</a:t>
            </a:r>
          </a:p>
          <a:p>
            <a:pPr marL="171450" indent="-171450">
              <a:buFont typeface="Arial"/>
              <a:buChar char="•"/>
            </a:pPr>
            <a:r>
              <a:rPr lang="en-US" baseline="0" dirty="0" smtClean="0"/>
              <a:t>“Recognition is thus overlaid with </a:t>
            </a:r>
            <a:r>
              <a:rPr lang="en-US" baseline="0" dirty="0" err="1" smtClean="0"/>
              <a:t>mis</a:t>
            </a:r>
            <a:r>
              <a:rPr lang="en-US" baseline="0" dirty="0" smtClean="0"/>
              <a:t>-recognition: the image </a:t>
            </a:r>
            <a:r>
              <a:rPr lang="en-US" baseline="0" dirty="0" err="1" smtClean="0"/>
              <a:t>recognised</a:t>
            </a:r>
            <a:r>
              <a:rPr lang="en-US" baseline="0" dirty="0" smtClean="0"/>
              <a:t> is conceived as the reflected body of the self, but its misrecognition as superior projects this body outside itself as an ideal ego, the alienated subject, which, re-</a:t>
            </a:r>
            <a:r>
              <a:rPr lang="en-US" baseline="0" dirty="0" err="1" smtClean="0"/>
              <a:t>introjected</a:t>
            </a:r>
            <a:r>
              <a:rPr lang="en-US" baseline="0" dirty="0" smtClean="0"/>
              <a:t> as an ego ideal, gives rise to the future generation of identification with others” (807</a:t>
            </a:r>
            <a:r>
              <a:rPr lang="en-US" baseline="0" dirty="0" smtClean="0"/>
              <a:t>).</a:t>
            </a:r>
            <a:endParaRPr lang="en-US" baseline="0" dirty="0" smtClean="0"/>
          </a:p>
          <a:p>
            <a:pPr marL="171450" indent="-171450">
              <a:buFont typeface="Arial"/>
              <a:buChar char="•"/>
            </a:pPr>
            <a:r>
              <a:rPr lang="en-US" baseline="0" dirty="0" smtClean="0"/>
              <a:t>Identification with the image seen.</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22</a:t>
            </a:fld>
            <a:endParaRPr lang="en-US"/>
          </a:p>
        </p:txBody>
      </p:sp>
    </p:spTree>
    <p:extLst>
      <p:ext uri="{BB962C8B-B14F-4D97-AF65-F5344CB8AC3E}">
        <p14:creationId xmlns:p14="http://schemas.microsoft.com/office/powerpoint/2010/main" val="1783817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Identification with the image seen.</a:t>
            </a:r>
          </a:p>
          <a:p>
            <a:pPr marL="171450" indent="-171450">
              <a:buFont typeface="Arial"/>
              <a:buChar char="•"/>
            </a:pPr>
            <a:r>
              <a:rPr lang="en-US" dirty="0" smtClean="0"/>
              <a:t>Ego-libido vs. object-libido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23</a:t>
            </a:fld>
            <a:endParaRPr lang="en-US"/>
          </a:p>
        </p:txBody>
      </p:sp>
    </p:spTree>
    <p:extLst>
      <p:ext uri="{BB962C8B-B14F-4D97-AF65-F5344CB8AC3E}">
        <p14:creationId xmlns:p14="http://schemas.microsoft.com/office/powerpoint/2010/main" val="19943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a:t>
            </a:fld>
            <a:endParaRPr lang="en-US"/>
          </a:p>
        </p:txBody>
      </p:sp>
    </p:spTree>
    <p:extLst>
      <p:ext uri="{BB962C8B-B14F-4D97-AF65-F5344CB8AC3E}">
        <p14:creationId xmlns:p14="http://schemas.microsoft.com/office/powerpoint/2010/main" val="12709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Eros—governs the self-preserving and erotic instincts.</a:t>
            </a:r>
          </a:p>
          <a:p>
            <a:pPr marL="171450" indent="-171450">
              <a:buFont typeface="Arial"/>
              <a:buChar char="•"/>
            </a:pPr>
            <a:r>
              <a:rPr lang="en-US" dirty="0" smtClean="0"/>
              <a:t>Thanatos—covers all the instincts toward aggression, self-destruction, and cruelty.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“sexuality” – covers </a:t>
            </a:r>
            <a:r>
              <a:rPr lang="en-US" i="1" dirty="0" smtClean="0"/>
              <a:t>any form of pleasure </a:t>
            </a:r>
            <a:r>
              <a:rPr lang="en-US" dirty="0" smtClean="0"/>
              <a:t>which is or can be derived from the body. The human being is energized or driven from birth by the desire to acquire and enhance bodily pleasure”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3</a:t>
            </a:fld>
            <a:endParaRPr lang="en-US"/>
          </a:p>
        </p:txBody>
      </p:sp>
    </p:spTree>
    <p:extLst>
      <p:ext uri="{BB962C8B-B14F-4D97-AF65-F5344CB8AC3E}">
        <p14:creationId xmlns:p14="http://schemas.microsoft.com/office/powerpoint/2010/main" val="3854665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4</a:t>
            </a:fld>
            <a:endParaRPr lang="en-US"/>
          </a:p>
        </p:txBody>
      </p:sp>
    </p:spTree>
    <p:extLst>
      <p:ext uri="{BB962C8B-B14F-4D97-AF65-F5344CB8AC3E}">
        <p14:creationId xmlns:p14="http://schemas.microsoft.com/office/powerpoint/2010/main" val="331821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5</a:t>
            </a:fld>
            <a:endParaRPr lang="en-US"/>
          </a:p>
        </p:txBody>
      </p:sp>
    </p:spTree>
    <p:extLst>
      <p:ext uri="{BB962C8B-B14F-4D97-AF65-F5344CB8AC3E}">
        <p14:creationId xmlns:p14="http://schemas.microsoft.com/office/powerpoint/2010/main" val="115527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6</a:t>
            </a:fld>
            <a:endParaRPr lang="en-US"/>
          </a:p>
        </p:txBody>
      </p:sp>
    </p:spTree>
    <p:extLst>
      <p:ext uri="{BB962C8B-B14F-4D97-AF65-F5344CB8AC3E}">
        <p14:creationId xmlns:p14="http://schemas.microsoft.com/office/powerpoint/2010/main" val="351350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TRIPARTITE MIND</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9</a:t>
            </a:fld>
            <a:endParaRPr lang="en-US"/>
          </a:p>
        </p:txBody>
      </p:sp>
    </p:spTree>
    <p:extLst>
      <p:ext uri="{BB962C8B-B14F-4D97-AF65-F5344CB8AC3E}">
        <p14:creationId xmlns:p14="http://schemas.microsoft.com/office/powerpoint/2010/main" val="4087569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i="0" baseline="0" dirty="0" smtClean="0"/>
              <a:t>Id – the part of the mind containing instinctual sexual drives. It is unconscious.</a:t>
            </a:r>
          </a:p>
          <a:p>
            <a:pPr marL="171450" indent="-171450">
              <a:buFont typeface="Arial"/>
              <a:buChar char="•"/>
            </a:pPr>
            <a:r>
              <a:rPr lang="en-US" i="0" baseline="0" dirty="0" smtClean="0"/>
              <a:t>Super-ego – contains the “conscience,” or socially-acquired control mechanisms which have been internalized by parents. This seeks to limit the id.</a:t>
            </a:r>
          </a:p>
          <a:p>
            <a:pPr marL="171450" indent="-171450">
              <a:buFont typeface="Arial"/>
              <a:buChar char="•"/>
            </a:pPr>
            <a:r>
              <a:rPr lang="en-US" i="0" baseline="0" dirty="0" smtClean="0"/>
              <a:t>Ego – the conscious self that is created by the dynamic tensions and interactions between the id and super-ego, designed to resolve conflicts between them.</a:t>
            </a:r>
          </a:p>
          <a:p>
            <a:pPr marL="171450" indent="-171450">
              <a:buFont typeface="Arial"/>
              <a:buChar char="•"/>
            </a:pPr>
            <a:r>
              <a:rPr lang="en-US" i="0" baseline="0" dirty="0" smtClean="0"/>
              <a:t>Theoretical model</a:t>
            </a:r>
          </a:p>
        </p:txBody>
      </p:sp>
      <p:sp>
        <p:nvSpPr>
          <p:cNvPr id="4" name="Slide Number Placeholder 3"/>
          <p:cNvSpPr>
            <a:spLocks noGrp="1"/>
          </p:cNvSpPr>
          <p:nvPr>
            <p:ph type="sldNum" sz="quarter" idx="10"/>
          </p:nvPr>
        </p:nvSpPr>
        <p:spPr/>
        <p:txBody>
          <a:bodyPr/>
          <a:lstStyle/>
          <a:p>
            <a:fld id="{A750A182-F080-BA40-A1F2-AB9B5BAA0E59}" type="slidenum">
              <a:rPr lang="en-US" smtClean="0"/>
              <a:t>10</a:t>
            </a:fld>
            <a:endParaRPr lang="en-US"/>
          </a:p>
        </p:txBody>
      </p:sp>
    </p:spTree>
    <p:extLst>
      <p:ext uri="{BB962C8B-B14F-4D97-AF65-F5344CB8AC3E}">
        <p14:creationId xmlns:p14="http://schemas.microsoft.com/office/powerpoint/2010/main" val="1237458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11</a:t>
            </a:fld>
            <a:endParaRPr lang="en-US"/>
          </a:p>
        </p:txBody>
      </p:sp>
    </p:spTree>
    <p:extLst>
      <p:ext uri="{BB962C8B-B14F-4D97-AF65-F5344CB8AC3E}">
        <p14:creationId xmlns:p14="http://schemas.microsoft.com/office/powerpoint/2010/main" val="51171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October 13, 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Sunday, October 13, 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October 13, 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October 13,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yeur-cinema-01.jpg"/>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99130" y="-91637"/>
            <a:ext cx="9643130" cy="7073237"/>
          </a:xfrm>
          <a:prstGeom prst="rect">
            <a:avLst/>
          </a:prstGeom>
        </p:spPr>
      </p:pic>
      <p:sp>
        <p:nvSpPr>
          <p:cNvPr id="2" name="Title 1"/>
          <p:cNvSpPr>
            <a:spLocks noGrp="1"/>
          </p:cNvSpPr>
          <p:nvPr>
            <p:ph type="ctrTitle"/>
          </p:nvPr>
        </p:nvSpPr>
        <p:spPr/>
        <p:txBody>
          <a:bodyPr/>
          <a:lstStyle/>
          <a:p>
            <a:r>
              <a:rPr lang="en-US" sz="4600" dirty="0" smtClean="0"/>
              <a:t>The male gaze</a:t>
            </a:r>
            <a:endParaRPr lang="en-US" sz="46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489121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TRIPARTITE MIND</a:t>
            </a:r>
            <a:endParaRPr lang="en-US" dirty="0"/>
          </a:p>
        </p:txBody>
      </p:sp>
      <p:pic>
        <p:nvPicPr>
          <p:cNvPr id="4" name="Picture 3" descr="Freud's Iceberg 2.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551880" y="1693085"/>
            <a:ext cx="4770601" cy="5164916"/>
          </a:xfrm>
          <a:prstGeom prst="rect">
            <a:avLst/>
          </a:prstGeom>
          <a:noFill/>
          <a:ln>
            <a:noFill/>
          </a:ln>
        </p:spPr>
      </p:pic>
      <p:sp>
        <p:nvSpPr>
          <p:cNvPr id="6" name="Left Brace 5"/>
          <p:cNvSpPr/>
          <p:nvPr/>
        </p:nvSpPr>
        <p:spPr>
          <a:xfrm>
            <a:off x="1675425" y="1807848"/>
            <a:ext cx="876455" cy="117283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Left Brace 6"/>
          <p:cNvSpPr/>
          <p:nvPr/>
        </p:nvSpPr>
        <p:spPr>
          <a:xfrm>
            <a:off x="1675425" y="3077879"/>
            <a:ext cx="876455" cy="64797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Left Brace 7"/>
          <p:cNvSpPr/>
          <p:nvPr/>
        </p:nvSpPr>
        <p:spPr>
          <a:xfrm>
            <a:off x="1675425" y="3803611"/>
            <a:ext cx="876455" cy="207885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TextBox 8"/>
          <p:cNvSpPr txBox="1"/>
          <p:nvPr/>
        </p:nvSpPr>
        <p:spPr>
          <a:xfrm>
            <a:off x="950762" y="2192979"/>
            <a:ext cx="724663" cy="369332"/>
          </a:xfrm>
          <a:prstGeom prst="rect">
            <a:avLst/>
          </a:prstGeom>
          <a:noFill/>
        </p:spPr>
        <p:txBody>
          <a:bodyPr wrap="square" rtlCol="0">
            <a:spAutoFit/>
          </a:bodyPr>
          <a:lstStyle/>
          <a:p>
            <a:r>
              <a:rPr lang="en-US" dirty="0" smtClean="0"/>
              <a:t>EGO</a:t>
            </a:r>
            <a:endParaRPr lang="en-US" dirty="0"/>
          </a:p>
        </p:txBody>
      </p:sp>
      <p:sp>
        <p:nvSpPr>
          <p:cNvPr id="10" name="TextBox 9"/>
          <p:cNvSpPr txBox="1"/>
          <p:nvPr/>
        </p:nvSpPr>
        <p:spPr>
          <a:xfrm>
            <a:off x="585582" y="3027901"/>
            <a:ext cx="1089844" cy="646331"/>
          </a:xfrm>
          <a:prstGeom prst="rect">
            <a:avLst/>
          </a:prstGeom>
          <a:noFill/>
        </p:spPr>
        <p:txBody>
          <a:bodyPr wrap="square" rtlCol="0">
            <a:spAutoFit/>
          </a:bodyPr>
          <a:lstStyle/>
          <a:p>
            <a:pPr algn="ctr"/>
            <a:r>
              <a:rPr lang="en-US" dirty="0" smtClean="0"/>
              <a:t>SUPER-EGO</a:t>
            </a:r>
            <a:endParaRPr lang="en-US" dirty="0"/>
          </a:p>
        </p:txBody>
      </p:sp>
      <p:sp>
        <p:nvSpPr>
          <p:cNvPr id="11" name="TextBox 10"/>
          <p:cNvSpPr txBox="1"/>
          <p:nvPr/>
        </p:nvSpPr>
        <p:spPr>
          <a:xfrm>
            <a:off x="915113" y="4628701"/>
            <a:ext cx="1089844" cy="369332"/>
          </a:xfrm>
          <a:prstGeom prst="rect">
            <a:avLst/>
          </a:prstGeom>
          <a:noFill/>
        </p:spPr>
        <p:txBody>
          <a:bodyPr wrap="square" rtlCol="0">
            <a:spAutoFit/>
          </a:bodyPr>
          <a:lstStyle/>
          <a:p>
            <a:pPr algn="ctr"/>
            <a:r>
              <a:rPr lang="en-US" dirty="0" smtClean="0"/>
              <a:t>ID</a:t>
            </a:r>
            <a:endParaRPr lang="en-US" dirty="0"/>
          </a:p>
        </p:txBody>
      </p:sp>
    </p:spTree>
    <p:extLst>
      <p:ext uri="{BB962C8B-B14F-4D97-AF65-F5344CB8AC3E}">
        <p14:creationId xmlns:p14="http://schemas.microsoft.com/office/powerpoint/2010/main" val="4147126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INFLUENTIAL CONCEPTS</a:t>
            </a:r>
            <a:endParaRPr lang="en-US" dirty="0"/>
          </a:p>
        </p:txBody>
      </p:sp>
      <p:sp>
        <p:nvSpPr>
          <p:cNvPr id="3" name="Content Placeholder 2"/>
          <p:cNvSpPr>
            <a:spLocks noGrp="1"/>
          </p:cNvSpPr>
          <p:nvPr>
            <p:ph idx="1"/>
          </p:nvPr>
        </p:nvSpPr>
        <p:spPr/>
        <p:txBody>
          <a:bodyPr>
            <a:normAutofit fontScale="92500"/>
          </a:bodyPr>
          <a:lstStyle/>
          <a:p>
            <a:r>
              <a:rPr lang="en-US" dirty="0" smtClean="0"/>
              <a:t>Mental health requires a harmonious relationship between these three elements of the mind.</a:t>
            </a:r>
          </a:p>
          <a:p>
            <a:r>
              <a:rPr lang="en-US" dirty="0" smtClean="0"/>
              <a:t>The mind possesses </a:t>
            </a:r>
            <a:r>
              <a:rPr lang="en-US" b="1" dirty="0" smtClean="0">
                <a:solidFill>
                  <a:srgbClr val="0000FF"/>
                </a:solidFill>
              </a:rPr>
              <a:t>defense mechanisms </a:t>
            </a:r>
            <a:r>
              <a:rPr lang="en-US" dirty="0" smtClean="0"/>
              <a:t>that are meant to inhibit internal conflict.</a:t>
            </a:r>
          </a:p>
          <a:p>
            <a:r>
              <a:rPr lang="en-US" dirty="0" smtClean="0"/>
              <a:t>The mind may </a:t>
            </a:r>
            <a:r>
              <a:rPr lang="en-US" b="1" dirty="0">
                <a:solidFill>
                  <a:srgbClr val="0000FF"/>
                </a:solidFill>
              </a:rPr>
              <a:t>repress </a:t>
            </a:r>
            <a:r>
              <a:rPr lang="en-US" dirty="0" smtClean="0"/>
              <a:t>conflicts (</a:t>
            </a:r>
            <a:r>
              <a:rPr lang="en-US" b="1" dirty="0" smtClean="0"/>
              <a:t>by pushing them into the unconscious</a:t>
            </a:r>
            <a:r>
              <a:rPr lang="en-US" dirty="0" smtClean="0"/>
              <a:t>) or </a:t>
            </a:r>
            <a:r>
              <a:rPr lang="en-US" b="1" dirty="0">
                <a:solidFill>
                  <a:srgbClr val="0000FF"/>
                </a:solidFill>
              </a:rPr>
              <a:t>subliminate </a:t>
            </a:r>
            <a:r>
              <a:rPr lang="en-US" dirty="0" smtClean="0"/>
              <a:t>them (</a:t>
            </a:r>
            <a:r>
              <a:rPr lang="en-US" b="1" dirty="0" smtClean="0"/>
              <a:t>by channeling the sexual drives into socially acceptable achievements</a:t>
            </a:r>
            <a:r>
              <a:rPr lang="en-US" dirty="0" smtClean="0"/>
              <a:t>).</a:t>
            </a:r>
          </a:p>
          <a:p>
            <a:r>
              <a:rPr lang="en-US" dirty="0" smtClean="0"/>
              <a:t>Neuroses may result from </a:t>
            </a:r>
            <a:r>
              <a:rPr lang="en-US" b="1" dirty="0" smtClean="0">
                <a:solidFill>
                  <a:srgbClr val="0000FF"/>
                </a:solidFill>
              </a:rPr>
              <a:t>fixation </a:t>
            </a:r>
            <a:r>
              <a:rPr lang="en-US" dirty="0" smtClean="0"/>
              <a:t>(</a:t>
            </a:r>
            <a:r>
              <a:rPr lang="en-US" b="1" dirty="0" smtClean="0"/>
              <a:t>failure to progress beyond an earlier developmental stage</a:t>
            </a:r>
            <a:r>
              <a:rPr lang="en-US" dirty="0" smtClean="0"/>
              <a:t>) or </a:t>
            </a:r>
            <a:r>
              <a:rPr lang="en-US" b="1" dirty="0" smtClean="0">
                <a:solidFill>
                  <a:srgbClr val="0000FF"/>
                </a:solidFill>
              </a:rPr>
              <a:t>regression </a:t>
            </a:r>
            <a:r>
              <a:rPr lang="en-US" dirty="0" smtClean="0"/>
              <a:t>(</a:t>
            </a:r>
            <a:r>
              <a:rPr lang="en-US" b="1" dirty="0" smtClean="0"/>
              <a:t>returning to the behavior characteristic of an earlier developmental stage</a:t>
            </a:r>
            <a:r>
              <a:rPr lang="en-US" dirty="0" smtClean="0"/>
              <a:t>).</a:t>
            </a:r>
          </a:p>
          <a:p>
            <a:r>
              <a:rPr lang="en-US" dirty="0" smtClean="0"/>
              <a:t>Dreams and slips of the tongue indicate a relaxation of the super-ego and provide insights into the contents of the id.</a:t>
            </a:r>
            <a:endParaRPr lang="en-US" dirty="0"/>
          </a:p>
        </p:txBody>
      </p:sp>
    </p:spTree>
    <p:extLst>
      <p:ext uri="{BB962C8B-B14F-4D97-AF65-F5344CB8AC3E}">
        <p14:creationId xmlns:p14="http://schemas.microsoft.com/office/powerpoint/2010/main" val="2333024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INFLUENTIAL CONCEPTS</a:t>
            </a:r>
          </a:p>
        </p:txBody>
      </p:sp>
      <p:pic>
        <p:nvPicPr>
          <p:cNvPr id="4" name="Picture 3" descr="zon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981" y="1392453"/>
            <a:ext cx="5354038" cy="5293392"/>
          </a:xfrm>
          <a:prstGeom prst="rect">
            <a:avLst/>
          </a:prstGeom>
        </p:spPr>
      </p:pic>
    </p:spTree>
    <p:extLst>
      <p:ext uri="{BB962C8B-B14F-4D97-AF65-F5344CB8AC3E}">
        <p14:creationId xmlns:p14="http://schemas.microsoft.com/office/powerpoint/2010/main" val="5938768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STATUS</a:t>
            </a:r>
            <a:endParaRPr lang="en-US" dirty="0"/>
          </a:p>
        </p:txBody>
      </p:sp>
      <p:pic>
        <p:nvPicPr>
          <p:cNvPr id="4" name="Picture 3" descr="Resize.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0833" y="1364104"/>
            <a:ext cx="4482335" cy="5424776"/>
          </a:xfrm>
          <a:prstGeom prst="rect">
            <a:avLst/>
          </a:prstGeom>
        </p:spPr>
      </p:pic>
    </p:spTree>
    <p:extLst>
      <p:ext uri="{BB962C8B-B14F-4D97-AF65-F5344CB8AC3E}">
        <p14:creationId xmlns:p14="http://schemas.microsoft.com/office/powerpoint/2010/main" val="29702739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unba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515" y="1524000"/>
            <a:ext cx="3341285" cy="4410938"/>
          </a:xfrm>
          <a:prstGeom prst="rect">
            <a:avLst/>
          </a:prstGeom>
        </p:spPr>
      </p:pic>
      <p:sp>
        <p:nvSpPr>
          <p:cNvPr id="2" name="Title 1"/>
          <p:cNvSpPr>
            <a:spLocks noGrp="1"/>
          </p:cNvSpPr>
          <p:nvPr>
            <p:ph type="title"/>
          </p:nvPr>
        </p:nvSpPr>
        <p:spPr/>
        <p:txBody>
          <a:bodyPr/>
          <a:lstStyle/>
          <a:p>
            <a:r>
              <a:rPr lang="en-US" dirty="0" smtClean="0"/>
              <a:t>SCIENTIFIC STATUS</a:t>
            </a:r>
            <a:endParaRPr lang="en-US" dirty="0"/>
          </a:p>
        </p:txBody>
      </p:sp>
      <p:pic>
        <p:nvPicPr>
          <p:cNvPr id="4" name="Picture 3" descr="image-20150902-13432-14iez77.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7201" y="1524776"/>
            <a:ext cx="3341285" cy="4410938"/>
          </a:xfrm>
          <a:prstGeom prst="rect">
            <a:avLst/>
          </a:prstGeom>
        </p:spPr>
      </p:pic>
      <p:sp>
        <p:nvSpPr>
          <p:cNvPr id="5" name="TextBox 4"/>
          <p:cNvSpPr txBox="1"/>
          <p:nvPr/>
        </p:nvSpPr>
        <p:spPr>
          <a:xfrm>
            <a:off x="457200" y="5934416"/>
            <a:ext cx="3341285" cy="369332"/>
          </a:xfrm>
          <a:prstGeom prst="rect">
            <a:avLst/>
          </a:prstGeom>
          <a:noFill/>
        </p:spPr>
        <p:txBody>
          <a:bodyPr wrap="square" rtlCol="0">
            <a:spAutoFit/>
          </a:bodyPr>
          <a:lstStyle/>
          <a:p>
            <a:pPr algn="ctr"/>
            <a:r>
              <a:rPr lang="en-US" dirty="0" smtClean="0"/>
              <a:t>Carl </a:t>
            </a:r>
            <a:r>
              <a:rPr lang="en-US" dirty="0"/>
              <a:t>P</a:t>
            </a:r>
            <a:r>
              <a:rPr lang="en-US" dirty="0" smtClean="0"/>
              <a:t>opper</a:t>
            </a:r>
            <a:endParaRPr lang="en-US" dirty="0"/>
          </a:p>
        </p:txBody>
      </p:sp>
      <p:sp>
        <p:nvSpPr>
          <p:cNvPr id="6" name="Rectangle 5"/>
          <p:cNvSpPr/>
          <p:nvPr/>
        </p:nvSpPr>
        <p:spPr>
          <a:xfrm>
            <a:off x="5345515" y="5935714"/>
            <a:ext cx="3341285" cy="369332"/>
          </a:xfrm>
          <a:prstGeom prst="rect">
            <a:avLst/>
          </a:prstGeom>
        </p:spPr>
        <p:txBody>
          <a:bodyPr wrap="square">
            <a:spAutoFit/>
          </a:bodyPr>
          <a:lstStyle/>
          <a:p>
            <a:pPr algn="ctr"/>
            <a:r>
              <a:rPr lang="en-US" dirty="0"/>
              <a:t>Adolf </a:t>
            </a:r>
            <a:r>
              <a:rPr lang="en-US" dirty="0" err="1"/>
              <a:t>Grünbaum</a:t>
            </a:r>
            <a:endParaRPr lang="en-US" dirty="0"/>
          </a:p>
        </p:txBody>
      </p:sp>
    </p:spTree>
    <p:extLst>
      <p:ext uri="{BB962C8B-B14F-4D97-AF65-F5344CB8AC3E}">
        <p14:creationId xmlns:p14="http://schemas.microsoft.com/office/powerpoint/2010/main" val="817359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STATUS</a:t>
            </a:r>
          </a:p>
        </p:txBody>
      </p:sp>
      <p:sp>
        <p:nvSpPr>
          <p:cNvPr id="3" name="Content Placeholder 2"/>
          <p:cNvSpPr>
            <a:spLocks noGrp="1"/>
          </p:cNvSpPr>
          <p:nvPr>
            <p:ph idx="1"/>
          </p:nvPr>
        </p:nvSpPr>
        <p:spPr>
          <a:xfrm>
            <a:off x="457200" y="1600200"/>
            <a:ext cx="4958700" cy="4876800"/>
          </a:xfrm>
        </p:spPr>
        <p:txBody>
          <a:bodyPr/>
          <a:lstStyle/>
          <a:p>
            <a:r>
              <a:rPr lang="en-US" dirty="0" smtClean="0"/>
              <a:t>“There </a:t>
            </a:r>
            <a:r>
              <a:rPr lang="en-US" dirty="0"/>
              <a:t>is no doubt that the causal claims of </a:t>
            </a:r>
            <a:r>
              <a:rPr lang="en-US" dirty="0" smtClean="0"/>
              <a:t>psychoanalysis </a:t>
            </a:r>
            <a:r>
              <a:rPr lang="en-US" dirty="0"/>
              <a:t>cannot be established in the same way as a causal claim in a hard-core empirical science like </a:t>
            </a:r>
            <a:r>
              <a:rPr lang="en-US" dirty="0" smtClean="0"/>
              <a:t>experimental </a:t>
            </a:r>
            <a:r>
              <a:rPr lang="en-US" dirty="0"/>
              <a:t>physics. But neither can any causal claim of any form of psychology which interprets </a:t>
            </a:r>
            <a:r>
              <a:rPr lang="en-US" dirty="0" smtClean="0"/>
              <a:t>people’s </a:t>
            </a:r>
            <a:r>
              <a:rPr lang="en-US" dirty="0"/>
              <a:t>actions on the basis of their motives—including the ordinary </a:t>
            </a:r>
            <a:r>
              <a:rPr lang="en-US" dirty="0" smtClean="0"/>
              <a:t>psychology </a:t>
            </a:r>
            <a:r>
              <a:rPr lang="en-US" dirty="0"/>
              <a:t>of everyday </a:t>
            </a:r>
            <a:r>
              <a:rPr lang="en-US" dirty="0" smtClean="0"/>
              <a:t>life” (Lear 1995, 22).</a:t>
            </a:r>
            <a:endParaRPr lang="en-US" dirty="0"/>
          </a:p>
        </p:txBody>
      </p:sp>
      <p:pic>
        <p:nvPicPr>
          <p:cNvPr id="4" name="Picture 3" descr="Lear_Jonatha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5648" y="1600200"/>
            <a:ext cx="3121152" cy="3901440"/>
          </a:xfrm>
          <a:prstGeom prst="rect">
            <a:avLst/>
          </a:prstGeom>
        </p:spPr>
      </p:pic>
      <p:sp>
        <p:nvSpPr>
          <p:cNvPr id="5" name="TextBox 4"/>
          <p:cNvSpPr txBox="1"/>
          <p:nvPr/>
        </p:nvSpPr>
        <p:spPr>
          <a:xfrm>
            <a:off x="5565648" y="5501640"/>
            <a:ext cx="3121152" cy="369332"/>
          </a:xfrm>
          <a:prstGeom prst="rect">
            <a:avLst/>
          </a:prstGeom>
          <a:noFill/>
        </p:spPr>
        <p:txBody>
          <a:bodyPr wrap="square" rtlCol="0">
            <a:spAutoFit/>
          </a:bodyPr>
          <a:lstStyle/>
          <a:p>
            <a:pPr algn="ctr"/>
            <a:r>
              <a:rPr lang="en-US" dirty="0" smtClean="0"/>
              <a:t>Jonathan Lear</a:t>
            </a:r>
            <a:endParaRPr lang="en-US" dirty="0"/>
          </a:p>
        </p:txBody>
      </p:sp>
    </p:spTree>
    <p:extLst>
      <p:ext uri="{BB962C8B-B14F-4D97-AF65-F5344CB8AC3E}">
        <p14:creationId xmlns:p14="http://schemas.microsoft.com/office/powerpoint/2010/main" val="38797744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PSYCHOANALYTIC FEMINISM</a:t>
            </a:r>
            <a:endParaRPr lang="en-US" dirty="0"/>
          </a:p>
        </p:txBody>
      </p:sp>
      <p:sp>
        <p:nvSpPr>
          <p:cNvPr id="3" name="Content Placeholder 2"/>
          <p:cNvSpPr>
            <a:spLocks noGrp="1"/>
          </p:cNvSpPr>
          <p:nvPr>
            <p:ph idx="1"/>
          </p:nvPr>
        </p:nvSpPr>
        <p:spPr/>
        <p:txBody>
          <a:bodyPr>
            <a:normAutofit lnSpcReduction="10000"/>
          </a:bodyPr>
          <a:lstStyle/>
          <a:p>
            <a:r>
              <a:rPr lang="en-US" dirty="0" smtClean="0"/>
              <a:t>“Psychoanalytic </a:t>
            </a:r>
            <a:r>
              <a:rPr lang="en-US" dirty="0"/>
              <a:t>inquiry does not fit comfortably with, and even unsettles, biological theories of sex and sociological theories of </a:t>
            </a:r>
            <a:r>
              <a:rPr lang="en-US" dirty="0" smtClean="0"/>
              <a:t>gender. . . . </a:t>
            </a:r>
            <a:r>
              <a:rPr lang="en-US" dirty="0"/>
              <a:t>While sex and gender are sometimes construed in feminist theory in terms of the contrast between biology and culture, or nature and nurture, Freud's </a:t>
            </a:r>
            <a:r>
              <a:rPr lang="en-US" dirty="0" smtClean="0"/>
              <a:t>theory . . . challenges </a:t>
            </a:r>
            <a:r>
              <a:rPr lang="en-US" dirty="0"/>
              <a:t>these dualisms, developing an account of the sexual drive that traverses the mental and the </a:t>
            </a:r>
            <a:r>
              <a:rPr lang="en-US" dirty="0" smtClean="0"/>
              <a:t>physical. . . . </a:t>
            </a:r>
            <a:r>
              <a:rPr lang="en-US" dirty="0"/>
              <a:t>Whatever the hazards of Freud's writings on women, then, his work explores in new ways the meaning and possibilities of sexed identity. </a:t>
            </a:r>
            <a:r>
              <a:rPr lang="en-US" dirty="0" smtClean="0"/>
              <a:t>Likewise . . . </a:t>
            </a:r>
            <a:r>
              <a:rPr lang="en-US" dirty="0"/>
              <a:t>psychoanalytic feminism interrupts many assumptions about what feminism is and the conceptual and material objects it theorizes, including especially the very concept of </a:t>
            </a:r>
            <a:r>
              <a:rPr lang="en-US" i="1" dirty="0" smtClean="0"/>
              <a:t>woman</a:t>
            </a:r>
            <a:r>
              <a:rPr lang="en-US" dirty="0"/>
              <a:t>” (</a:t>
            </a:r>
            <a:r>
              <a:rPr lang="en-US" dirty="0" err="1" smtClean="0"/>
              <a:t>Zakin</a:t>
            </a:r>
            <a:r>
              <a:rPr lang="en-US" dirty="0" smtClean="0"/>
              <a:t> 2011).</a:t>
            </a:r>
            <a:endParaRPr lang="en-US" dirty="0"/>
          </a:p>
        </p:txBody>
      </p:sp>
    </p:spTree>
    <p:extLst>
      <p:ext uri="{BB962C8B-B14F-4D97-AF65-F5344CB8AC3E}">
        <p14:creationId xmlns:p14="http://schemas.microsoft.com/office/powerpoint/2010/main" val="8553860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PSYCHOANALYTIC FEMINISM</a:t>
            </a:r>
          </a:p>
        </p:txBody>
      </p:sp>
      <p:sp>
        <p:nvSpPr>
          <p:cNvPr id="3" name="Content Placeholder 2"/>
          <p:cNvSpPr>
            <a:spLocks noGrp="1"/>
          </p:cNvSpPr>
          <p:nvPr>
            <p:ph idx="1"/>
          </p:nvPr>
        </p:nvSpPr>
        <p:spPr>
          <a:xfrm>
            <a:off x="457199" y="1600200"/>
            <a:ext cx="5294859" cy="4876800"/>
          </a:xfrm>
        </p:spPr>
        <p:txBody>
          <a:bodyPr>
            <a:normAutofit fontScale="92500" lnSpcReduction="10000"/>
          </a:bodyPr>
          <a:lstStyle/>
          <a:p>
            <a:r>
              <a:rPr lang="en-US" dirty="0" smtClean="0"/>
              <a:t>“It is helpful to understand what the cinema has been, how its magic has worked in the past, while attempting a theory and a practice which will challenge this cinema of the past. Psychoanalytic theory is thus appropriate here as a </a:t>
            </a:r>
            <a:r>
              <a:rPr lang="en-US" b="1" dirty="0" smtClean="0"/>
              <a:t>political weapon</a:t>
            </a:r>
            <a:r>
              <a:rPr lang="en-US" dirty="0" smtClean="0"/>
              <a:t>, demonstrating the way the unconscious of patriarchal society has structured film form” (803; emphasis added).</a:t>
            </a:r>
          </a:p>
          <a:p>
            <a:r>
              <a:rPr lang="en-US" dirty="0" smtClean="0"/>
              <a:t>“[W]e </a:t>
            </a:r>
            <a:r>
              <a:rPr lang="en-US" dirty="0"/>
              <a:t>can begin to make a break by examining patriarchy with the </a:t>
            </a:r>
            <a:r>
              <a:rPr lang="en-US" dirty="0" smtClean="0"/>
              <a:t>tools it provides, of which psychoanalysis is not the only but an important one” (804)</a:t>
            </a:r>
            <a:endParaRPr lang="en-US" dirty="0"/>
          </a:p>
          <a:p>
            <a:endParaRPr lang="en-US" dirty="0"/>
          </a:p>
        </p:txBody>
      </p:sp>
      <p:pic>
        <p:nvPicPr>
          <p:cNvPr id="5" name="Picture 4" descr="01_portrait_laura_mulvey_cbirkbeckuniversity_0.jpg"/>
          <p:cNvPicPr>
            <a:picLocks noChangeAspect="1"/>
          </p:cNvPicPr>
          <p:nvPr/>
        </p:nvPicPr>
        <p:blipFill rotWithShape="1">
          <a:blip r:embed="rId2">
            <a:alphaModFix/>
            <a:extLst>
              <a:ext uri="{28A0092B-C50C-407E-A947-70E740481C1C}">
                <a14:useLocalDpi xmlns:a14="http://schemas.microsoft.com/office/drawing/2010/main" val="0"/>
              </a:ext>
            </a:extLst>
          </a:blip>
          <a:srcRect/>
          <a:stretch/>
        </p:blipFill>
        <p:spPr>
          <a:xfrm>
            <a:off x="5918237" y="1600200"/>
            <a:ext cx="2768563" cy="3630004"/>
          </a:xfrm>
          <a:prstGeom prst="rect">
            <a:avLst/>
          </a:prstGeom>
          <a:noFill/>
          <a:ln>
            <a:noFill/>
          </a:ln>
        </p:spPr>
      </p:pic>
      <p:sp>
        <p:nvSpPr>
          <p:cNvPr id="6" name="TextBox 5"/>
          <p:cNvSpPr txBox="1"/>
          <p:nvPr/>
        </p:nvSpPr>
        <p:spPr>
          <a:xfrm>
            <a:off x="5918237" y="5230204"/>
            <a:ext cx="2768563" cy="369332"/>
          </a:xfrm>
          <a:prstGeom prst="rect">
            <a:avLst/>
          </a:prstGeom>
          <a:noFill/>
        </p:spPr>
        <p:txBody>
          <a:bodyPr wrap="square" rtlCol="0">
            <a:spAutoFit/>
          </a:bodyPr>
          <a:lstStyle/>
          <a:p>
            <a:pPr algn="ctr"/>
            <a:r>
              <a:rPr lang="en-US" dirty="0" smtClean="0"/>
              <a:t>Laura Mulvey</a:t>
            </a:r>
            <a:endParaRPr lang="en-US" dirty="0"/>
          </a:p>
        </p:txBody>
      </p:sp>
    </p:spTree>
    <p:extLst>
      <p:ext uri="{BB962C8B-B14F-4D97-AF65-F5344CB8AC3E}">
        <p14:creationId xmlns:p14="http://schemas.microsoft.com/office/powerpoint/2010/main" val="3292370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_portrait_laura_mulvey_cbirkbeckuniversity_0.jpg"/>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46123" y="-692654"/>
            <a:ext cx="9612645" cy="7691744"/>
          </a:xfrm>
          <a:prstGeom prst="rect">
            <a:avLst/>
          </a:prstGeom>
          <a:noFill/>
          <a:ln>
            <a:noFill/>
          </a:ln>
        </p:spPr>
      </p:pic>
      <p:sp>
        <p:nvSpPr>
          <p:cNvPr id="2" name="Title 1"/>
          <p:cNvSpPr>
            <a:spLocks noGrp="1"/>
          </p:cNvSpPr>
          <p:nvPr>
            <p:ph type="title"/>
          </p:nvPr>
        </p:nvSpPr>
        <p:spPr/>
        <p:txBody>
          <a:bodyPr>
            <a:normAutofit/>
          </a:bodyPr>
          <a:lstStyle/>
          <a:p>
            <a:r>
              <a:rPr lang="en-US" sz="4100" dirty="0"/>
              <a:t>Visual Pleasure and Narrative Cinema</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60883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SCOPOPHILIA</a:t>
            </a:r>
            <a:endParaRPr lang="en-US" dirty="0"/>
          </a:p>
        </p:txBody>
      </p:sp>
      <p:sp>
        <p:nvSpPr>
          <p:cNvPr id="3" name="Content Placeholder 2"/>
          <p:cNvSpPr>
            <a:spLocks noGrp="1"/>
          </p:cNvSpPr>
          <p:nvPr>
            <p:ph idx="1"/>
          </p:nvPr>
        </p:nvSpPr>
        <p:spPr/>
        <p:txBody>
          <a:bodyPr>
            <a:normAutofit/>
          </a:bodyPr>
          <a:lstStyle/>
          <a:p>
            <a:r>
              <a:rPr lang="en-US" dirty="0" smtClean="0"/>
              <a:t>“It </a:t>
            </a:r>
            <a:r>
              <a:rPr lang="en-US" dirty="0"/>
              <a:t>is said that </a:t>
            </a:r>
            <a:r>
              <a:rPr lang="en-US" dirty="0" err="1"/>
              <a:t>analysing</a:t>
            </a:r>
            <a:r>
              <a:rPr lang="en-US" dirty="0"/>
              <a:t> pleasure, or beauty, destroys it. That is the intention of this article” </a:t>
            </a:r>
            <a:r>
              <a:rPr lang="en-US" dirty="0" smtClean="0"/>
              <a:t>(805).</a:t>
            </a:r>
          </a:p>
          <a:p>
            <a:r>
              <a:rPr lang="en-US" dirty="0" smtClean="0"/>
              <a:t>Hollywood </a:t>
            </a:r>
            <a:r>
              <a:rPr lang="en-US" dirty="0"/>
              <a:t>cinema largely thrives on its ability to produce </a:t>
            </a:r>
            <a:r>
              <a:rPr lang="en-US" b="1" dirty="0">
                <a:solidFill>
                  <a:srgbClr val="0000FF"/>
                </a:solidFill>
              </a:rPr>
              <a:t>scopophilic pleasure</a:t>
            </a:r>
            <a:r>
              <a:rPr lang="en-US" dirty="0"/>
              <a:t>.</a:t>
            </a:r>
          </a:p>
          <a:p>
            <a:r>
              <a:rPr lang="en-US" b="1" dirty="0">
                <a:solidFill>
                  <a:srgbClr val="0000FF"/>
                </a:solidFill>
              </a:rPr>
              <a:t>Scopophilia</a:t>
            </a:r>
            <a:r>
              <a:rPr lang="en-US" dirty="0"/>
              <a:t> is pleasure in looking by taking others as “objects” and “subjecting them to a controlling and curious gaze” (806).</a:t>
            </a:r>
          </a:p>
          <a:p>
            <a:r>
              <a:rPr lang="en-US" dirty="0"/>
              <a:t>This instinct first manifests in childhood and </a:t>
            </a:r>
            <a:r>
              <a:rPr lang="en-US" dirty="0" smtClean="0"/>
              <a:t>then continues </a:t>
            </a:r>
            <a:r>
              <a:rPr lang="en-US" dirty="0"/>
              <a:t>into adulthood. </a:t>
            </a:r>
          </a:p>
          <a:p>
            <a:r>
              <a:rPr lang="en-US" dirty="0" smtClean="0"/>
              <a:t>In extreme cases, this instinct </a:t>
            </a:r>
            <a:r>
              <a:rPr lang="en-US" dirty="0"/>
              <a:t>can become </a:t>
            </a:r>
            <a:r>
              <a:rPr lang="en-US" b="1" dirty="0">
                <a:solidFill>
                  <a:srgbClr val="0000FF"/>
                </a:solidFill>
              </a:rPr>
              <a:t>fixated</a:t>
            </a:r>
            <a:r>
              <a:rPr lang="en-US" dirty="0"/>
              <a:t> into a perversion.</a:t>
            </a:r>
          </a:p>
          <a:p>
            <a:endParaRPr lang="en-US" dirty="0"/>
          </a:p>
        </p:txBody>
      </p:sp>
    </p:spTree>
    <p:extLst>
      <p:ext uri="{BB962C8B-B14F-4D97-AF65-F5344CB8AC3E}">
        <p14:creationId xmlns:p14="http://schemas.microsoft.com/office/powerpoint/2010/main" val="3986239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FREUDIAN </a:t>
            </a:r>
            <a:r>
              <a:rPr lang="en-US" dirty="0" smtClean="0"/>
              <a:t>PSYCHOANALTICS </a:t>
            </a:r>
            <a:endParaRPr lang="en-US" dirty="0"/>
          </a:p>
        </p:txBody>
      </p:sp>
      <p:pic>
        <p:nvPicPr>
          <p:cNvPr id="4" name="Picture 3" descr="Origin_of_Species_title_p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86" y="1822784"/>
            <a:ext cx="2515379" cy="4037846"/>
          </a:xfrm>
          <a:prstGeom prst="rect">
            <a:avLst/>
          </a:prstGeom>
        </p:spPr>
      </p:pic>
      <p:pic>
        <p:nvPicPr>
          <p:cNvPr id="6" name="Picture 5" descr="Helmholtz_184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759" y="1822784"/>
            <a:ext cx="3137485" cy="4037846"/>
          </a:xfrm>
          <a:prstGeom prst="rect">
            <a:avLst/>
          </a:prstGeom>
        </p:spPr>
      </p:pic>
      <p:sp>
        <p:nvSpPr>
          <p:cNvPr id="7" name="Rectangle 6"/>
          <p:cNvSpPr/>
          <p:nvPr/>
        </p:nvSpPr>
        <p:spPr>
          <a:xfrm>
            <a:off x="4967688" y="5860630"/>
            <a:ext cx="3719112" cy="646331"/>
          </a:xfrm>
          <a:prstGeom prst="rect">
            <a:avLst/>
          </a:prstGeom>
        </p:spPr>
        <p:txBody>
          <a:bodyPr wrap="square">
            <a:spAutoFit/>
          </a:bodyPr>
          <a:lstStyle/>
          <a:p>
            <a:pPr algn="ctr"/>
            <a:r>
              <a:rPr lang="en-US" dirty="0" smtClean="0"/>
              <a:t>Hermann von Helmholtz (1847), </a:t>
            </a:r>
          </a:p>
          <a:p>
            <a:pPr algn="ctr"/>
            <a:r>
              <a:rPr lang="en-US" i="1" dirty="0"/>
              <a:t>On the Conservation of </a:t>
            </a:r>
            <a:r>
              <a:rPr lang="en-US" i="1" dirty="0" smtClean="0"/>
              <a:t>Force</a:t>
            </a:r>
            <a:endParaRPr lang="en-US" dirty="0"/>
          </a:p>
        </p:txBody>
      </p:sp>
      <p:sp>
        <p:nvSpPr>
          <p:cNvPr id="8" name="Rectangle 7"/>
          <p:cNvSpPr/>
          <p:nvPr/>
        </p:nvSpPr>
        <p:spPr>
          <a:xfrm>
            <a:off x="597617" y="5860630"/>
            <a:ext cx="2988081" cy="646331"/>
          </a:xfrm>
          <a:prstGeom prst="rect">
            <a:avLst/>
          </a:prstGeom>
        </p:spPr>
        <p:txBody>
          <a:bodyPr wrap="square">
            <a:spAutoFit/>
          </a:bodyPr>
          <a:lstStyle/>
          <a:p>
            <a:pPr algn="ctr"/>
            <a:r>
              <a:rPr lang="en-US" dirty="0" smtClean="0"/>
              <a:t>Charles Darwin (1859), </a:t>
            </a:r>
          </a:p>
          <a:p>
            <a:pPr algn="ctr"/>
            <a:r>
              <a:rPr lang="en-US" i="1" dirty="0"/>
              <a:t>On the Origin of </a:t>
            </a:r>
            <a:r>
              <a:rPr lang="en-US" i="1" dirty="0" smtClean="0"/>
              <a:t>Species</a:t>
            </a:r>
            <a:endParaRPr lang="en-US" i="1" dirty="0"/>
          </a:p>
        </p:txBody>
      </p:sp>
    </p:spTree>
    <p:extLst>
      <p:ext uri="{BB962C8B-B14F-4D97-AF65-F5344CB8AC3E}">
        <p14:creationId xmlns:p14="http://schemas.microsoft.com/office/powerpoint/2010/main" val="33473110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SCOPOPHILIA</a:t>
            </a:r>
            <a:endParaRPr lang="en-US" dirty="0"/>
          </a:p>
        </p:txBody>
      </p:sp>
      <p:sp>
        <p:nvSpPr>
          <p:cNvPr id="3" name="Content Placeholder 2"/>
          <p:cNvSpPr>
            <a:spLocks noGrp="1"/>
          </p:cNvSpPr>
          <p:nvPr>
            <p:ph idx="1"/>
          </p:nvPr>
        </p:nvSpPr>
        <p:spPr/>
        <p:txBody>
          <a:bodyPr/>
          <a:lstStyle/>
          <a:p>
            <a:r>
              <a:rPr lang="en-US" dirty="0" smtClean="0"/>
              <a:t>How should we understand the notion of a “</a:t>
            </a:r>
            <a:r>
              <a:rPr lang="en-US" b="1" dirty="0" smtClean="0"/>
              <a:t>controlling and curious gaze</a:t>
            </a:r>
            <a:r>
              <a:rPr lang="en-US" dirty="0" smtClean="0"/>
              <a:t>”?</a:t>
            </a:r>
            <a:endParaRPr lang="en-US" dirty="0"/>
          </a:p>
        </p:txBody>
      </p:sp>
    </p:spTree>
    <p:extLst>
      <p:ext uri="{BB962C8B-B14F-4D97-AF65-F5344CB8AC3E}">
        <p14:creationId xmlns:p14="http://schemas.microsoft.com/office/powerpoint/2010/main" val="5002995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SCOPOPHILIA</a:t>
            </a:r>
            <a:endParaRPr lang="en-US" dirty="0"/>
          </a:p>
        </p:txBody>
      </p:sp>
      <p:pic>
        <p:nvPicPr>
          <p:cNvPr id="4" name="Picture 3" descr="Heather+Stewart+Whyte,+keyhole,+French+Vogue,+1994+LR.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6097" y="3420256"/>
            <a:ext cx="2350147" cy="3176947"/>
          </a:xfrm>
          <a:prstGeom prst="rect">
            <a:avLst/>
          </a:prstGeom>
        </p:spPr>
      </p:pic>
      <p:pic>
        <p:nvPicPr>
          <p:cNvPr id="7" name="Picture 6" descr="back-view-of-people-watching-movie-in-the-cinema-defocused-screen-with-film-lightening-viewers-in-dark-hall_nkzgunci__F000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9719" y="3420256"/>
            <a:ext cx="6024433" cy="3176947"/>
          </a:xfrm>
          <a:prstGeom prst="rect">
            <a:avLst/>
          </a:prstGeom>
        </p:spPr>
      </p:pic>
      <p:sp>
        <p:nvSpPr>
          <p:cNvPr id="15" name="Left Brace 14"/>
          <p:cNvSpPr/>
          <p:nvPr/>
        </p:nvSpPr>
        <p:spPr>
          <a:xfrm rot="5400000">
            <a:off x="3478935" y="575666"/>
            <a:ext cx="549687" cy="485563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TextBox 15"/>
          <p:cNvSpPr txBox="1"/>
          <p:nvPr/>
        </p:nvSpPr>
        <p:spPr>
          <a:xfrm>
            <a:off x="1366795" y="1524000"/>
            <a:ext cx="4766697" cy="1754327"/>
          </a:xfrm>
          <a:prstGeom prst="rect">
            <a:avLst/>
          </a:prstGeom>
          <a:noFill/>
        </p:spPr>
        <p:txBody>
          <a:bodyPr wrap="square" rtlCol="0">
            <a:spAutoFit/>
          </a:bodyPr>
          <a:lstStyle/>
          <a:p>
            <a:pPr algn="ctr"/>
            <a:r>
              <a:rPr lang="en-US" dirty="0" smtClean="0"/>
              <a:t>Active gaze </a:t>
            </a:r>
            <a:r>
              <a:rPr lang="en-US" dirty="0">
                <a:latin typeface="Zapf Dingbats"/>
                <a:ea typeface="Zapf Dingbats"/>
                <a:cs typeface="Zapf Dingbats"/>
                <a:sym typeface="Zapf Dingbats"/>
              </a:rPr>
              <a:t>✓</a:t>
            </a:r>
            <a:endParaRPr lang="en-US" dirty="0" smtClean="0"/>
          </a:p>
          <a:p>
            <a:pPr algn="ctr"/>
            <a:r>
              <a:rPr lang="en-US" dirty="0" smtClean="0"/>
              <a:t>Passive object </a:t>
            </a:r>
            <a:r>
              <a:rPr lang="en-US" dirty="0" smtClean="0">
                <a:latin typeface="Zapf Dingbats"/>
                <a:ea typeface="Zapf Dingbats"/>
                <a:cs typeface="Zapf Dingbats"/>
                <a:sym typeface="Zapf Dingbats"/>
              </a:rPr>
              <a:t>✓</a:t>
            </a:r>
          </a:p>
          <a:p>
            <a:pPr algn="ctr"/>
            <a:r>
              <a:rPr lang="en-US" dirty="0"/>
              <a:t>Voyeuristic experience </a:t>
            </a:r>
            <a:r>
              <a:rPr lang="en-US" dirty="0" smtClean="0">
                <a:latin typeface="Zapf Dingbats"/>
                <a:ea typeface="Zapf Dingbats"/>
                <a:cs typeface="Zapf Dingbats"/>
                <a:sym typeface="Zapf Dingbats"/>
              </a:rPr>
              <a:t>✓</a:t>
            </a:r>
          </a:p>
          <a:p>
            <a:pPr algn="ctr"/>
            <a:r>
              <a:rPr lang="en-US" dirty="0" smtClean="0">
                <a:sym typeface="Zapf Dingbats"/>
              </a:rPr>
              <a:t>Literal seeing </a:t>
            </a:r>
            <a:r>
              <a:rPr lang="en-US" dirty="0" smtClean="0">
                <a:latin typeface="Zapf Dingbats"/>
                <a:ea typeface="Zapf Dingbats"/>
                <a:cs typeface="Zapf Dingbats"/>
                <a:sym typeface="Zapf Dingbats"/>
              </a:rPr>
              <a:t>✓</a:t>
            </a:r>
            <a:endParaRPr lang="en-US" dirty="0">
              <a:latin typeface="Zapf Dingbats"/>
              <a:ea typeface="Zapf Dingbats"/>
              <a:cs typeface="Zapf Dingbats"/>
              <a:sym typeface="Zapf Dingbats"/>
            </a:endParaRPr>
          </a:p>
          <a:p>
            <a:pPr algn="ctr"/>
            <a:endParaRPr lang="en-US" dirty="0"/>
          </a:p>
          <a:p>
            <a:pPr algn="ctr"/>
            <a:endParaRPr lang="en-US" dirty="0"/>
          </a:p>
        </p:txBody>
      </p:sp>
    </p:spTree>
    <p:extLst>
      <p:ext uri="{BB962C8B-B14F-4D97-AF65-F5344CB8AC3E}">
        <p14:creationId xmlns:p14="http://schemas.microsoft.com/office/powerpoint/2010/main" val="702597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NARCISSISM </a:t>
            </a:r>
            <a:endParaRPr lang="en-US" dirty="0"/>
          </a:p>
        </p:txBody>
      </p:sp>
      <p:pic>
        <p:nvPicPr>
          <p:cNvPr id="4" name="Picture 3" descr="Baby-Looking-in-Mirr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265" y="1882588"/>
            <a:ext cx="6357471" cy="4238314"/>
          </a:xfrm>
          <a:prstGeom prst="rect">
            <a:avLst/>
          </a:prstGeom>
        </p:spPr>
      </p:pic>
      <p:sp>
        <p:nvSpPr>
          <p:cNvPr id="5" name="TextBox 4"/>
          <p:cNvSpPr txBox="1"/>
          <p:nvPr/>
        </p:nvSpPr>
        <p:spPr>
          <a:xfrm>
            <a:off x="1393265" y="6120902"/>
            <a:ext cx="6357471" cy="369332"/>
          </a:xfrm>
          <a:prstGeom prst="rect">
            <a:avLst/>
          </a:prstGeom>
          <a:noFill/>
        </p:spPr>
        <p:txBody>
          <a:bodyPr wrap="square" rtlCol="0">
            <a:spAutoFit/>
          </a:bodyPr>
          <a:lstStyle/>
          <a:p>
            <a:pPr algn="ctr"/>
            <a:r>
              <a:rPr lang="en-US" cap="small" dirty="0" smtClean="0"/>
              <a:t>the mirror stage</a:t>
            </a:r>
            <a:endParaRPr lang="en-US" cap="small" dirty="0"/>
          </a:p>
        </p:txBody>
      </p:sp>
    </p:spTree>
    <p:extLst>
      <p:ext uri="{BB962C8B-B14F-4D97-AF65-F5344CB8AC3E}">
        <p14:creationId xmlns:p14="http://schemas.microsoft.com/office/powerpoint/2010/main" val="16923560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NARCISSISM </a:t>
            </a:r>
          </a:p>
        </p:txBody>
      </p:sp>
      <p:pic>
        <p:nvPicPr>
          <p:cNvPr id="4" name="Picture 3" descr="kids-tv-ads-for-unhealthy-food-skyrocketed-in-just-4-years-huffpos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796503"/>
            <a:ext cx="8259602" cy="4324399"/>
          </a:xfrm>
          <a:prstGeom prst="rect">
            <a:avLst/>
          </a:prstGeom>
        </p:spPr>
      </p:pic>
      <p:sp>
        <p:nvSpPr>
          <p:cNvPr id="5" name="TextBox 4"/>
          <p:cNvSpPr txBox="1"/>
          <p:nvPr/>
        </p:nvSpPr>
        <p:spPr>
          <a:xfrm>
            <a:off x="457201" y="6120902"/>
            <a:ext cx="8229600" cy="369332"/>
          </a:xfrm>
          <a:prstGeom prst="rect">
            <a:avLst/>
          </a:prstGeom>
          <a:noFill/>
        </p:spPr>
        <p:txBody>
          <a:bodyPr wrap="square" rtlCol="0">
            <a:spAutoFit/>
          </a:bodyPr>
          <a:lstStyle/>
          <a:p>
            <a:pPr algn="ctr"/>
            <a:r>
              <a:rPr lang="en-US" cap="small" dirty="0" smtClean="0"/>
              <a:t>the “mirror” stage</a:t>
            </a:r>
            <a:endParaRPr lang="en-US" cap="small" dirty="0"/>
          </a:p>
        </p:txBody>
      </p:sp>
    </p:spTree>
    <p:extLst>
      <p:ext uri="{BB962C8B-B14F-4D97-AF65-F5344CB8AC3E}">
        <p14:creationId xmlns:p14="http://schemas.microsoft.com/office/powerpoint/2010/main" val="2667185524"/>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FREUDIAN PSYCHOANALYTICS </a:t>
            </a:r>
            <a:endParaRPr lang="en-US" dirty="0"/>
          </a:p>
        </p:txBody>
      </p:sp>
      <p:sp>
        <p:nvSpPr>
          <p:cNvPr id="3" name="Content Placeholder 2"/>
          <p:cNvSpPr>
            <a:spLocks noGrp="1"/>
          </p:cNvSpPr>
          <p:nvPr>
            <p:ph idx="1"/>
          </p:nvPr>
        </p:nvSpPr>
        <p:spPr>
          <a:xfrm>
            <a:off x="457199" y="1600200"/>
            <a:ext cx="5089429" cy="4876800"/>
          </a:xfrm>
        </p:spPr>
        <p:txBody>
          <a:bodyPr>
            <a:normAutofit lnSpcReduction="10000"/>
          </a:bodyPr>
          <a:lstStyle/>
          <a:p>
            <a:r>
              <a:rPr lang="en-US" dirty="0" smtClean="0"/>
              <a:t>Human behavior is explicable in terms of the (typically hidden) mental processes or states that determine it.</a:t>
            </a:r>
          </a:p>
          <a:p>
            <a:r>
              <a:rPr lang="en-US" dirty="0" smtClean="0"/>
              <a:t>The most basic of these are </a:t>
            </a:r>
            <a:r>
              <a:rPr lang="en-US" b="1" dirty="0">
                <a:solidFill>
                  <a:srgbClr val="0000FF"/>
                </a:solidFill>
              </a:rPr>
              <a:t>Eros </a:t>
            </a:r>
            <a:r>
              <a:rPr lang="en-US" dirty="0" smtClean="0"/>
              <a:t>(</a:t>
            </a:r>
            <a:r>
              <a:rPr lang="en-US" b="1" dirty="0" smtClean="0"/>
              <a:t>the life instinct</a:t>
            </a:r>
            <a:r>
              <a:rPr lang="en-US" dirty="0" smtClean="0"/>
              <a:t>)</a:t>
            </a:r>
            <a:r>
              <a:rPr lang="en-US" i="1" dirty="0" smtClean="0"/>
              <a:t> </a:t>
            </a:r>
            <a:r>
              <a:rPr lang="en-US" dirty="0" smtClean="0"/>
              <a:t>and </a:t>
            </a:r>
            <a:r>
              <a:rPr lang="en-US" b="1" dirty="0" smtClean="0">
                <a:solidFill>
                  <a:srgbClr val="0000FF"/>
                </a:solidFill>
              </a:rPr>
              <a:t>Thanatos</a:t>
            </a:r>
            <a:r>
              <a:rPr lang="en-US" i="1" dirty="0" smtClean="0"/>
              <a:t> </a:t>
            </a:r>
            <a:r>
              <a:rPr lang="en-US" dirty="0" smtClean="0"/>
              <a:t>(</a:t>
            </a:r>
            <a:r>
              <a:rPr lang="en-US" b="1" dirty="0" smtClean="0"/>
              <a:t>the death instinct</a:t>
            </a:r>
            <a:r>
              <a:rPr lang="en-US" dirty="0" smtClean="0"/>
              <a:t>).</a:t>
            </a:r>
          </a:p>
          <a:p>
            <a:r>
              <a:rPr lang="en-US" dirty="0" smtClean="0"/>
              <a:t>From the moment of birth, infants are driven by the desire for sexual (</a:t>
            </a:r>
            <a:r>
              <a:rPr lang="en-US" b="1" dirty="0" smtClean="0"/>
              <a:t>=bodily!</a:t>
            </a:r>
            <a:r>
              <a:rPr lang="en-US" dirty="0" smtClean="0"/>
              <a:t>) pleasure.</a:t>
            </a:r>
          </a:p>
          <a:p>
            <a:r>
              <a:rPr lang="en-US" dirty="0" smtClean="0"/>
              <a:t>Various neuroses can be traced back to unresolved conflicts in an earlier stage of development.</a:t>
            </a:r>
          </a:p>
          <a:p>
            <a:endParaRPr lang="en-US" dirty="0"/>
          </a:p>
        </p:txBody>
      </p:sp>
      <p:pic>
        <p:nvPicPr>
          <p:cNvPr id="4" name="Picture 3" descr="Sigmund_Freud_LIF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241" y="1600200"/>
            <a:ext cx="3136963" cy="4414113"/>
          </a:xfrm>
          <a:prstGeom prst="rect">
            <a:avLst/>
          </a:prstGeom>
        </p:spPr>
      </p:pic>
      <p:sp>
        <p:nvSpPr>
          <p:cNvPr id="5" name="TextBox 4"/>
          <p:cNvSpPr txBox="1"/>
          <p:nvPr/>
        </p:nvSpPr>
        <p:spPr>
          <a:xfrm>
            <a:off x="5699241" y="6014313"/>
            <a:ext cx="3136963" cy="369332"/>
          </a:xfrm>
          <a:prstGeom prst="rect">
            <a:avLst/>
          </a:prstGeom>
          <a:noFill/>
        </p:spPr>
        <p:txBody>
          <a:bodyPr wrap="square" rtlCol="0">
            <a:spAutoFit/>
          </a:bodyPr>
          <a:lstStyle/>
          <a:p>
            <a:pPr algn="ctr"/>
            <a:r>
              <a:rPr lang="en-US" dirty="0"/>
              <a:t>Sigmund Freud</a:t>
            </a:r>
          </a:p>
        </p:txBody>
      </p:sp>
    </p:spTree>
    <p:extLst>
      <p:ext uri="{BB962C8B-B14F-4D97-AF65-F5344CB8AC3E}">
        <p14:creationId xmlns:p14="http://schemas.microsoft.com/office/powerpoint/2010/main" val="575709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PSYCHOSEXUAL STAGES</a:t>
            </a:r>
            <a:endParaRPr lang="en-US" dirty="0"/>
          </a:p>
        </p:txBody>
      </p:sp>
      <p:pic>
        <p:nvPicPr>
          <p:cNvPr id="4" name="Picture 3" descr="boys_psychosexual_development_porn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51" y="1651000"/>
            <a:ext cx="8086499" cy="4919087"/>
          </a:xfrm>
          <a:prstGeom prst="rect">
            <a:avLst/>
          </a:prstGeom>
        </p:spPr>
      </p:pic>
    </p:spTree>
    <p:extLst>
      <p:ext uri="{BB962C8B-B14F-4D97-AF65-F5344CB8AC3E}">
        <p14:creationId xmlns:p14="http://schemas.microsoft.com/office/powerpoint/2010/main" val="24946422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OEDIPUS COMPLEX</a:t>
            </a:r>
            <a:endParaRPr lang="en-US" dirty="0"/>
          </a:p>
        </p:txBody>
      </p:sp>
      <p:pic>
        <p:nvPicPr>
          <p:cNvPr id="5" name="Picture 4" descr="Hillemacher_Oedipe_à_Thèb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876" y="1524000"/>
            <a:ext cx="6636249" cy="5087135"/>
          </a:xfrm>
          <a:prstGeom prst="rect">
            <a:avLst/>
          </a:prstGeom>
        </p:spPr>
      </p:pic>
    </p:spTree>
    <p:extLst>
      <p:ext uri="{BB962C8B-B14F-4D97-AF65-F5344CB8AC3E}">
        <p14:creationId xmlns:p14="http://schemas.microsoft.com/office/powerpoint/2010/main" val="18438324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OEDIPUS COMPLEX</a:t>
            </a:r>
          </a:p>
        </p:txBody>
      </p:sp>
      <p:sp>
        <p:nvSpPr>
          <p:cNvPr id="3" name="Content Placeholder 2"/>
          <p:cNvSpPr>
            <a:spLocks noGrp="1"/>
          </p:cNvSpPr>
          <p:nvPr>
            <p:ph idx="1"/>
          </p:nvPr>
        </p:nvSpPr>
        <p:spPr/>
        <p:txBody>
          <a:bodyPr>
            <a:normAutofit lnSpcReduction="10000"/>
          </a:bodyPr>
          <a:lstStyle/>
          <a:p>
            <a:r>
              <a:rPr lang="en-US" dirty="0" smtClean="0"/>
              <a:t>Both boys and girls start out sexually undifferentiated and attracted to their mother.</a:t>
            </a:r>
          </a:p>
          <a:p>
            <a:r>
              <a:rPr lang="en-US" dirty="0" smtClean="0"/>
              <a:t>Boys develop a fear that they will be harmed by their father. This is known as </a:t>
            </a:r>
            <a:r>
              <a:rPr lang="en-US" b="1" dirty="0" smtClean="0">
                <a:solidFill>
                  <a:srgbClr val="0000FF"/>
                </a:solidFill>
              </a:rPr>
              <a:t>castration anxiety.</a:t>
            </a:r>
          </a:p>
          <a:p>
            <a:r>
              <a:rPr lang="en-US" dirty="0" smtClean="0"/>
              <a:t>They resolve this anxiety by coming to </a:t>
            </a:r>
            <a:r>
              <a:rPr lang="en-US" b="1" dirty="0">
                <a:solidFill>
                  <a:srgbClr val="0000FF"/>
                </a:solidFill>
              </a:rPr>
              <a:t>identify</a:t>
            </a:r>
            <a:r>
              <a:rPr lang="en-US" b="1" dirty="0" smtClean="0"/>
              <a:t> </a:t>
            </a:r>
            <a:r>
              <a:rPr lang="en-US" dirty="0" smtClean="0"/>
              <a:t>with the parent of the same sex and shift their attention from their mother to individuals modeled after their mother.</a:t>
            </a:r>
          </a:p>
          <a:p>
            <a:r>
              <a:rPr lang="en-US" dirty="0" smtClean="0"/>
              <a:t>Girls come to realize that their mother is castrated and consequently regard their mother with contempt. </a:t>
            </a:r>
          </a:p>
          <a:p>
            <a:r>
              <a:rPr lang="en-US" dirty="0" smtClean="0"/>
              <a:t>They then come to </a:t>
            </a:r>
            <a:r>
              <a:rPr lang="en-US" b="1" dirty="0">
                <a:solidFill>
                  <a:srgbClr val="0000FF"/>
                </a:solidFill>
              </a:rPr>
              <a:t>envy </a:t>
            </a:r>
            <a:r>
              <a:rPr lang="en-US" dirty="0" smtClean="0"/>
              <a:t>their father for possessing what they lack. This is known as </a:t>
            </a:r>
            <a:r>
              <a:rPr lang="en-US" b="1" dirty="0" smtClean="0">
                <a:solidFill>
                  <a:srgbClr val="0000FF"/>
                </a:solidFill>
              </a:rPr>
              <a:t>penis envy.</a:t>
            </a:r>
          </a:p>
          <a:p>
            <a:r>
              <a:rPr lang="en-US" dirty="0" smtClean="0"/>
              <a:t>They resolve this anxiety by developing the desire to be the object of masculine desire and/or to have a child.</a:t>
            </a:r>
            <a:endParaRPr lang="en-US" b="1" dirty="0" smtClean="0">
              <a:solidFill>
                <a:srgbClr val="0000FF"/>
              </a:solidFill>
            </a:endParaRPr>
          </a:p>
          <a:p>
            <a:endParaRPr lang="en-US" dirty="0"/>
          </a:p>
        </p:txBody>
      </p:sp>
    </p:spTree>
    <p:extLst>
      <p:ext uri="{BB962C8B-B14F-4D97-AF65-F5344CB8AC3E}">
        <p14:creationId xmlns:p14="http://schemas.microsoft.com/office/powerpoint/2010/main" val="3749357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TRIPARTITE MIND</a:t>
            </a:r>
            <a:endParaRPr lang="en-US" dirty="0"/>
          </a:p>
        </p:txBody>
      </p:sp>
      <p:pic>
        <p:nvPicPr>
          <p:cNvPr id="4" name="Content Placeholder 4" descr="bigthink_plato.jp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753364" y="1524000"/>
            <a:ext cx="3637273" cy="4414926"/>
          </a:xfrm>
          <a:prstGeom prst="rect">
            <a:avLst/>
          </a:prstGeom>
        </p:spPr>
      </p:pic>
      <p:sp>
        <p:nvSpPr>
          <p:cNvPr id="3" name="TextBox 2"/>
          <p:cNvSpPr txBox="1"/>
          <p:nvPr/>
        </p:nvSpPr>
        <p:spPr>
          <a:xfrm>
            <a:off x="2753364" y="6002062"/>
            <a:ext cx="3637273" cy="369332"/>
          </a:xfrm>
          <a:prstGeom prst="rect">
            <a:avLst/>
          </a:prstGeom>
          <a:noFill/>
        </p:spPr>
        <p:txBody>
          <a:bodyPr wrap="square" rtlCol="0">
            <a:spAutoFit/>
          </a:bodyPr>
          <a:lstStyle/>
          <a:p>
            <a:pPr algn="ctr"/>
            <a:r>
              <a:rPr lang="en-US" dirty="0" smtClean="0"/>
              <a:t>Plato</a:t>
            </a:r>
            <a:endParaRPr lang="en-US" dirty="0"/>
          </a:p>
        </p:txBody>
      </p:sp>
    </p:spTree>
    <p:extLst>
      <p:ext uri="{BB962C8B-B14F-4D97-AF65-F5344CB8AC3E}">
        <p14:creationId xmlns:p14="http://schemas.microsoft.com/office/powerpoint/2010/main" val="7305559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TRIPARTITE MIND</a:t>
            </a:r>
          </a:p>
        </p:txBody>
      </p:sp>
      <p:pic>
        <p:nvPicPr>
          <p:cNvPr id="4" name="Picture 3" descr="Acropoli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157" y="1638962"/>
            <a:ext cx="3853687" cy="4418895"/>
          </a:xfrm>
          <a:prstGeom prst="rect">
            <a:avLst/>
          </a:prstGeom>
        </p:spPr>
      </p:pic>
      <p:sp>
        <p:nvSpPr>
          <p:cNvPr id="5" name="TextBox 4"/>
          <p:cNvSpPr txBox="1"/>
          <p:nvPr/>
        </p:nvSpPr>
        <p:spPr>
          <a:xfrm>
            <a:off x="2645157" y="6028382"/>
            <a:ext cx="3853687" cy="369332"/>
          </a:xfrm>
          <a:prstGeom prst="rect">
            <a:avLst/>
          </a:prstGeom>
          <a:noFill/>
        </p:spPr>
        <p:txBody>
          <a:bodyPr wrap="square" rtlCol="0">
            <a:spAutoFit/>
          </a:bodyPr>
          <a:lstStyle/>
          <a:p>
            <a:pPr algn="ctr"/>
            <a:r>
              <a:rPr lang="en-US" cap="small" dirty="0" smtClean="0"/>
              <a:t>just city-state</a:t>
            </a:r>
            <a:endParaRPr lang="en-US" cap="small" dirty="0"/>
          </a:p>
        </p:txBody>
      </p:sp>
    </p:spTree>
    <p:extLst>
      <p:ext uri="{BB962C8B-B14F-4D97-AF65-F5344CB8AC3E}">
        <p14:creationId xmlns:p14="http://schemas.microsoft.com/office/powerpoint/2010/main" val="12450488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TRIPARTITE MIND</a:t>
            </a:r>
          </a:p>
        </p:txBody>
      </p:sp>
      <p:pic>
        <p:nvPicPr>
          <p:cNvPr id="5" name="Picture 4" descr="709211938-Tripartite_sou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846" y="1798278"/>
            <a:ext cx="7486309" cy="4208994"/>
          </a:xfrm>
          <a:prstGeom prst="rect">
            <a:avLst/>
          </a:prstGeom>
        </p:spPr>
      </p:pic>
      <p:sp>
        <p:nvSpPr>
          <p:cNvPr id="6" name="TextBox 5"/>
          <p:cNvSpPr txBox="1"/>
          <p:nvPr/>
        </p:nvSpPr>
        <p:spPr>
          <a:xfrm>
            <a:off x="733810" y="6007272"/>
            <a:ext cx="7676381" cy="369332"/>
          </a:xfrm>
          <a:prstGeom prst="rect">
            <a:avLst/>
          </a:prstGeom>
          <a:noFill/>
        </p:spPr>
        <p:txBody>
          <a:bodyPr wrap="square" rtlCol="0">
            <a:spAutoFit/>
          </a:bodyPr>
          <a:lstStyle/>
          <a:p>
            <a:pPr algn="ctr"/>
            <a:r>
              <a:rPr lang="en-US" cap="small" dirty="0"/>
              <a:t>j</a:t>
            </a:r>
            <a:r>
              <a:rPr lang="en-US" cap="small" dirty="0" smtClean="0"/>
              <a:t>ust soul</a:t>
            </a:r>
            <a:endParaRPr lang="en-US" cap="small" dirty="0"/>
          </a:p>
        </p:txBody>
      </p:sp>
    </p:spTree>
    <p:extLst>
      <p:ext uri="{BB962C8B-B14F-4D97-AF65-F5344CB8AC3E}">
        <p14:creationId xmlns:p14="http://schemas.microsoft.com/office/powerpoint/2010/main" val="13027746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8929</TotalTime>
  <Words>1419</Words>
  <Application>Microsoft Macintosh PowerPoint</Application>
  <PresentationFormat>On-screen Show (4:3)</PresentationFormat>
  <Paragraphs>111</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Clarity</vt:lpstr>
      <vt:lpstr>The male gaze</vt:lpstr>
      <vt:lpstr>FREUDIAN PSYCHOANALTICS </vt:lpstr>
      <vt:lpstr>FREUDIAN PSYCHOANALYTICS </vt:lpstr>
      <vt:lpstr>THE PSYCHOSEXUAL STAGES</vt:lpstr>
      <vt:lpstr>THE OEDIPUS COMPLEX</vt:lpstr>
      <vt:lpstr>THE OEDIPUS COMPLEX</vt:lpstr>
      <vt:lpstr>THE TRIPARTITE MIND</vt:lpstr>
      <vt:lpstr>THE TRIPARTITE MIND</vt:lpstr>
      <vt:lpstr>THE TRIPARTITE MIND</vt:lpstr>
      <vt:lpstr>THE TRIPARTITE MIND</vt:lpstr>
      <vt:lpstr>INFLUENTIAL CONCEPTS</vt:lpstr>
      <vt:lpstr>INFLUENTIAL CONCEPTS</vt:lpstr>
      <vt:lpstr>SCIENTIFIC STATUS</vt:lpstr>
      <vt:lpstr>SCIENTIFIC STATUS</vt:lpstr>
      <vt:lpstr>SCIENTIFIC STATUS</vt:lpstr>
      <vt:lpstr>PSYCHOANALYTIC FEMINISM</vt:lpstr>
      <vt:lpstr>PSYCHOANALYTIC FEMINISM</vt:lpstr>
      <vt:lpstr>Visual Pleasure and Narrative Cinema</vt:lpstr>
      <vt:lpstr>SCOPOPHILIA</vt:lpstr>
      <vt:lpstr>SCOPOPHILIA</vt:lpstr>
      <vt:lpstr>SCOPOPHILIA</vt:lpstr>
      <vt:lpstr>NARCISSISM </vt:lpstr>
      <vt:lpstr>NARCISSISM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Bleson</cp:lastModifiedBy>
  <cp:revision>913</cp:revision>
  <dcterms:created xsi:type="dcterms:W3CDTF">2016-04-06T08:49:02Z</dcterms:created>
  <dcterms:modified xsi:type="dcterms:W3CDTF">2019-10-13T07:34:38Z</dcterms:modified>
</cp:coreProperties>
</file>